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5" r:id="rId5"/>
    <p:sldId id="266" r:id="rId6"/>
    <p:sldId id="268" r:id="rId7"/>
    <p:sldId id="269" r:id="rId8"/>
    <p:sldId id="285" r:id="rId9"/>
    <p:sldId id="287" r:id="rId10"/>
    <p:sldId id="263" r:id="rId11"/>
    <p:sldId id="286" r:id="rId12"/>
    <p:sldId id="273" r:id="rId13"/>
    <p:sldId id="274" r:id="rId14"/>
    <p:sldId id="289" r:id="rId15"/>
    <p:sldId id="290" r:id="rId16"/>
    <p:sldId id="288" r:id="rId17"/>
    <p:sldId id="284" r:id="rId18"/>
    <p:sldId id="275" r:id="rId19"/>
    <p:sldId id="291"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44" autoAdjust="0"/>
    <p:restoredTop sz="91398" autoAdjust="0"/>
  </p:normalViewPr>
  <p:slideViewPr>
    <p:cSldViewPr>
      <p:cViewPr>
        <p:scale>
          <a:sx n="57" d="100"/>
          <a:sy n="57" d="100"/>
        </p:scale>
        <p:origin x="-1512" y="-21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7"/>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0"/>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40"/>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2022-08-12</a:t>
            </a:fld>
            <a:endParaRPr lang="ru-RU"/>
          </a:p>
        </p:txBody>
      </p:sp>
      <p:sp>
        <p:nvSpPr>
          <p:cNvPr id="5" name="Нижний колонтитул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heel spokes="8"/>
    <p:sndAc>
      <p:stSnd>
        <p:snd r:embed="rId13" name="chimes.wav"/>
      </p:stSnd>
    </p:sndAc>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jpeg"/><Relationship Id="rId7" Type="http://schemas.openxmlformats.org/officeDocument/2006/relationships/image" Target="../media/image59.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 Id="rId9" Type="http://schemas.openxmlformats.org/officeDocument/2006/relationships/image" Target="../media/image61.jpeg"/></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1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000364" y="857232"/>
            <a:ext cx="7715304" cy="914444"/>
          </a:xfrm>
        </p:spPr>
        <p:txBody>
          <a:bodyPr>
            <a:noAutofit/>
          </a:bodyPr>
          <a:lstStyle/>
          <a:p>
            <a:endParaRPr lang="ru-RU" sz="1800" dirty="0">
              <a:solidFill>
                <a:srgbClr val="FF0000"/>
              </a:solidFill>
              <a:latin typeface="Monotype Corsiva" pitchFamily="66" charset="0"/>
            </a:endParaRPr>
          </a:p>
        </p:txBody>
      </p:sp>
      <p:sp>
        <p:nvSpPr>
          <p:cNvPr id="5" name="Заголовок 1"/>
          <p:cNvSpPr txBox="1">
            <a:spLocks/>
          </p:cNvSpPr>
          <p:nvPr/>
        </p:nvSpPr>
        <p:spPr>
          <a:xfrm>
            <a:off x="4286248" y="2071678"/>
            <a:ext cx="6768752" cy="295232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1400" b="0" i="0" u="none" strike="noStrike" kern="1200" cap="none" spc="0" normalizeH="0" baseline="0" noProof="0" dirty="0">
              <a:ln>
                <a:noFill/>
              </a:ln>
              <a:solidFill>
                <a:srgbClr val="FF3399"/>
              </a:solidFill>
              <a:effectLst/>
              <a:uLnTx/>
              <a:uFillTx/>
              <a:latin typeface="Times New Roman" pitchFamily="18" charset="0"/>
              <a:ea typeface="+mj-ea"/>
              <a:cs typeface="Times New Roman" pitchFamily="18" charset="0"/>
            </a:endParaRPr>
          </a:p>
        </p:txBody>
      </p:sp>
      <p:pic>
        <p:nvPicPr>
          <p:cNvPr id="7" name="Рисунок 6" descr="1b388733114f.jpg"/>
          <p:cNvPicPr>
            <a:picLocks noChangeAspect="1"/>
          </p:cNvPicPr>
          <p:nvPr/>
        </p:nvPicPr>
        <p:blipFill>
          <a:blip r:embed="rId3" cstate="print"/>
          <a:stretch>
            <a:fillRect/>
          </a:stretch>
        </p:blipFill>
        <p:spPr>
          <a:xfrm>
            <a:off x="0" y="0"/>
            <a:ext cx="9144000" cy="6858000"/>
          </a:xfrm>
          <a:prstGeom prst="rect">
            <a:avLst/>
          </a:prstGeom>
        </p:spPr>
      </p:pic>
      <p:sp>
        <p:nvSpPr>
          <p:cNvPr id="8" name="Заголовок 1"/>
          <p:cNvSpPr txBox="1">
            <a:spLocks/>
          </p:cNvSpPr>
          <p:nvPr/>
        </p:nvSpPr>
        <p:spPr>
          <a:xfrm>
            <a:off x="571472" y="571480"/>
            <a:ext cx="7715304" cy="91444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t-RU" sz="1800" b="1" i="1" u="none" strike="noStrike" kern="1200" cap="none" spc="0" normalizeH="0" baseline="0" noProof="0" dirty="0" smtClean="0">
                <a:ln>
                  <a:noFill/>
                </a:ln>
                <a:solidFill>
                  <a:schemeClr val="tx2">
                    <a:lumMod val="75000"/>
                  </a:schemeClr>
                </a:solidFill>
                <a:effectLst/>
                <a:uLnTx/>
                <a:uFillTx/>
                <a:latin typeface="+mj-lt"/>
                <a:ea typeface="+mj-ea"/>
                <a:cs typeface="+mj-cs"/>
              </a:rPr>
              <a:t>Татарстан Республикасы Кукмара муниципаль районы “Янил урта мәктәбе” муниципаль бюджет гомуми белем бирү учреждениясенең мәктәпкәчә яшьтәге балалар төркеме</a:t>
            </a:r>
            <a:r>
              <a:rPr kumimoji="0" lang="ru-RU" sz="1800" b="0" i="0" u="none" strike="noStrike" kern="1200" cap="none" spc="0" normalizeH="0" baseline="0" noProof="0" dirty="0" smtClean="0">
                <a:ln>
                  <a:noFill/>
                </a:ln>
                <a:solidFill>
                  <a:schemeClr val="tx2">
                    <a:lumMod val="75000"/>
                  </a:schemeClr>
                </a:solidFill>
                <a:effectLst/>
                <a:uLnTx/>
                <a:uFillTx/>
                <a:latin typeface="+mj-lt"/>
                <a:ea typeface="+mj-ea"/>
                <a:cs typeface="+mj-cs"/>
              </a:rPr>
              <a:t/>
            </a:r>
            <a:br>
              <a:rPr kumimoji="0" lang="ru-RU" sz="1800" b="0" i="0" u="none" strike="noStrike" kern="1200" cap="none" spc="0" normalizeH="0" baseline="0" noProof="0" dirty="0" smtClean="0">
                <a:ln>
                  <a:noFill/>
                </a:ln>
                <a:solidFill>
                  <a:schemeClr val="tx2">
                    <a:lumMod val="75000"/>
                  </a:schemeClr>
                </a:solidFill>
                <a:effectLst/>
                <a:uLnTx/>
                <a:uFillTx/>
                <a:latin typeface="+mj-lt"/>
                <a:ea typeface="+mj-ea"/>
                <a:cs typeface="+mj-cs"/>
              </a:rPr>
            </a:br>
            <a:r>
              <a:rPr kumimoji="0" lang="ru-RU" sz="1800" b="0" i="0" u="none" strike="noStrike" kern="1200" cap="none" spc="0" normalizeH="0" baseline="0" noProof="0" dirty="0" smtClean="0">
                <a:ln>
                  <a:noFill/>
                </a:ln>
                <a:solidFill>
                  <a:schemeClr val="tx2">
                    <a:lumMod val="75000"/>
                  </a:schemeClr>
                </a:solidFill>
                <a:effectLst/>
                <a:uLnTx/>
                <a:uFillTx/>
                <a:latin typeface="+mj-lt"/>
                <a:ea typeface="+mj-ea"/>
                <a:cs typeface="+mj-cs"/>
              </a:rPr>
              <a:t/>
            </a:r>
            <a:br>
              <a:rPr kumimoji="0" lang="ru-RU" sz="1800" b="0" i="0" u="none" strike="noStrike" kern="1200" cap="none" spc="0" normalizeH="0" baseline="0" noProof="0" dirty="0" smtClean="0">
                <a:ln>
                  <a:noFill/>
                </a:ln>
                <a:solidFill>
                  <a:schemeClr val="tx2">
                    <a:lumMod val="75000"/>
                  </a:schemeClr>
                </a:solidFill>
                <a:effectLst/>
                <a:uLnTx/>
                <a:uFillTx/>
                <a:latin typeface="+mj-lt"/>
                <a:ea typeface="+mj-ea"/>
                <a:cs typeface="+mj-cs"/>
              </a:rPr>
            </a:br>
            <a:endParaRPr kumimoji="0" lang="ru-RU" sz="1800" b="0" i="0" u="none" strike="noStrike" kern="1200" cap="none" spc="0" normalizeH="0" baseline="0" noProof="0" dirty="0">
              <a:ln>
                <a:noFill/>
              </a:ln>
              <a:solidFill>
                <a:schemeClr val="tx2">
                  <a:lumMod val="75000"/>
                </a:schemeClr>
              </a:solidFill>
              <a:effectLst/>
              <a:uLnTx/>
              <a:uFillTx/>
              <a:latin typeface="Monotype Corsiva" pitchFamily="66" charset="0"/>
              <a:ea typeface="+mj-ea"/>
              <a:cs typeface="+mj-cs"/>
            </a:endParaRPr>
          </a:p>
        </p:txBody>
      </p:sp>
      <p:sp>
        <p:nvSpPr>
          <p:cNvPr id="9" name="Заголовок 1"/>
          <p:cNvSpPr txBox="1">
            <a:spLocks/>
          </p:cNvSpPr>
          <p:nvPr/>
        </p:nvSpPr>
        <p:spPr>
          <a:xfrm>
            <a:off x="2071670" y="2143116"/>
            <a:ext cx="6768752" cy="295232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ru-RU" sz="3600" b="1" i="1" dirty="0" err="1" smtClean="0">
                <a:solidFill>
                  <a:schemeClr val="tx2">
                    <a:lumMod val="75000"/>
                  </a:schemeClr>
                </a:solidFill>
                <a:latin typeface="Times New Roman" pitchFamily="18" charset="0"/>
                <a:ea typeface="+mj-ea"/>
                <a:cs typeface="Times New Roman" pitchFamily="18" charset="0"/>
              </a:rPr>
              <a:t>Һөнәрләр аша</a:t>
            </a:r>
            <a:r>
              <a:rPr kumimoji="0" lang="tt-RU" sz="3600" b="1" i="1" u="none" strike="noStrike" kern="1200" cap="none" spc="0" normalizeH="0" noProof="0" dirty="0" smtClean="0">
                <a:ln>
                  <a:noFill/>
                </a:ln>
                <a:solidFill>
                  <a:schemeClr val="tx2">
                    <a:lumMod val="75000"/>
                  </a:schemeClr>
                </a:solidFill>
                <a:effectLst/>
                <a:uLnTx/>
                <a:uFillTx/>
                <a:latin typeface="Times New Roman" pitchFamily="18" charset="0"/>
                <a:ea typeface="+mj-ea"/>
                <a:cs typeface="Times New Roman" pitchFamily="18" charset="0"/>
              </a:rPr>
              <a:t> хезмәткә хөрмәт </a:t>
            </a:r>
          </a:p>
          <a:p>
            <a:pPr marL="0" marR="0" lvl="0" indent="0" algn="ctr" defTabSz="914400" rtl="0" eaLnBrk="1" fontAlgn="auto" latinLnBrk="0" hangingPunct="1">
              <a:lnSpc>
                <a:spcPct val="100000"/>
              </a:lnSpc>
              <a:spcBef>
                <a:spcPct val="0"/>
              </a:spcBef>
              <a:spcAft>
                <a:spcPts val="0"/>
              </a:spcAft>
              <a:buClrTx/>
              <a:buSzTx/>
              <a:buFontTx/>
              <a:buNone/>
              <a:tabLst/>
              <a:defRPr/>
            </a:pPr>
            <a:r>
              <a:rPr lang="tt-RU" sz="3600" b="1" i="1" dirty="0" smtClean="0">
                <a:solidFill>
                  <a:schemeClr val="tx2">
                    <a:lumMod val="75000"/>
                  </a:schemeClr>
                </a:solidFill>
                <a:latin typeface="Times New Roman" pitchFamily="18" charset="0"/>
                <a:ea typeface="+mj-ea"/>
                <a:cs typeface="Times New Roman" pitchFamily="18" charset="0"/>
              </a:rPr>
              <a:t>т</a:t>
            </a:r>
            <a:r>
              <a:rPr kumimoji="0" lang="tt-RU" sz="3600" b="1" i="1" u="none" strike="noStrike" kern="1200" cap="none" spc="0" normalizeH="0" noProof="0" dirty="0" smtClean="0">
                <a:ln>
                  <a:noFill/>
                </a:ln>
                <a:solidFill>
                  <a:schemeClr val="tx2">
                    <a:lumMod val="75000"/>
                  </a:schemeClr>
                </a:solidFill>
                <a:effectLst/>
                <a:uLnTx/>
                <a:uFillTx/>
                <a:latin typeface="Times New Roman" pitchFamily="18" charset="0"/>
                <a:ea typeface="+mj-ea"/>
                <a:cs typeface="Times New Roman" pitchFamily="18" charset="0"/>
              </a:rPr>
              <a:t>әрбияләү</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tt-RU" sz="3600" b="1" i="1" baseline="0" dirty="0" smtClean="0">
              <a:solidFill>
                <a:schemeClr val="tx2">
                  <a:lumMod val="75000"/>
                </a:schemeClr>
              </a:solidFill>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t-RU" sz="3600" b="1" i="1" u="none" strike="noStrike" kern="1200" cap="none" spc="0" normalizeH="0" noProof="0" dirty="0" smtClean="0">
              <a:ln>
                <a:noFill/>
              </a:ln>
              <a:solidFill>
                <a:schemeClr val="tx2">
                  <a:lumMod val="75000"/>
                </a:schemeClr>
              </a:solidFill>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tt-RU" b="1" i="1" baseline="0" smtClean="0">
                <a:solidFill>
                  <a:schemeClr val="tx2">
                    <a:lumMod val="75000"/>
                  </a:schemeClr>
                </a:solidFill>
                <a:latin typeface="Times New Roman" pitchFamily="18" charset="0"/>
                <a:ea typeface="+mj-ea"/>
                <a:cs typeface="Times New Roman" pitchFamily="18" charset="0"/>
              </a:rPr>
              <a:t>                                 </a:t>
            </a:r>
            <a:endParaRPr kumimoji="0" lang="ru-RU" b="1" i="1" u="none" strike="noStrike" kern="1200" cap="none" spc="0" normalizeH="0" baseline="0" noProof="0" dirty="0">
              <a:ln>
                <a:noFill/>
              </a:ln>
              <a:solidFill>
                <a:schemeClr val="tx2">
                  <a:lumMod val="75000"/>
                </a:schemeClr>
              </a:solidFill>
              <a:effectLst/>
              <a:uLnTx/>
              <a:uFillTx/>
              <a:latin typeface="Times New Roman" pitchFamily="18" charset="0"/>
              <a:ea typeface="+mj-ea"/>
              <a:cs typeface="Times New Roman" pitchFamily="18" charset="0"/>
            </a:endParaRPr>
          </a:p>
        </p:txBody>
      </p:sp>
      <p:pic>
        <p:nvPicPr>
          <p:cNvPr id="10" name="Рисунок 9" descr="0_78703_a75b9cfe_XL.png"/>
          <p:cNvPicPr>
            <a:picLocks noChangeAspect="1"/>
          </p:cNvPicPr>
          <p:nvPr/>
        </p:nvPicPr>
        <p:blipFill>
          <a:blip r:embed="rId4" cstate="print"/>
          <a:stretch>
            <a:fillRect/>
          </a:stretch>
        </p:blipFill>
        <p:spPr>
          <a:xfrm>
            <a:off x="0" y="2303875"/>
            <a:ext cx="4371960" cy="4554125"/>
          </a:xfrm>
          <a:prstGeom prst="rect">
            <a:avLst/>
          </a:prstGeom>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229600" cy="1714488"/>
          </a:xfrm>
        </p:spPr>
        <p:txBody>
          <a:bodyPr>
            <a:noAutofit/>
          </a:bodyPr>
          <a:lstStyle/>
          <a:p>
            <a:r>
              <a:rPr lang="tt-RU" sz="3600" b="1" dirty="0" smtClean="0">
                <a:solidFill>
                  <a:srgbClr val="002060"/>
                </a:solidFill>
                <a:latin typeface="Times New Roman" pitchFamily="18" charset="0"/>
                <a:cs typeface="Times New Roman" pitchFamily="18" charset="0"/>
              </a:rPr>
              <a:t>Балалар бакчасында  җир хезмәте </a:t>
            </a:r>
            <a:r>
              <a:rPr lang="tt-RU" sz="3600" b="1" smtClean="0">
                <a:solidFill>
                  <a:srgbClr val="002060"/>
                </a:solidFill>
                <a:latin typeface="Times New Roman" pitchFamily="18" charset="0"/>
                <a:cs typeface="Times New Roman" pitchFamily="18" charset="0"/>
              </a:rPr>
              <a:t>турында әңгәмәләр, уеннар</a:t>
            </a:r>
            <a:endParaRPr lang="ru-RU" sz="3600" b="1" dirty="0">
              <a:solidFill>
                <a:srgbClr val="002060"/>
              </a:solidFill>
              <a:latin typeface="Times New Roman" pitchFamily="18" charset="0"/>
              <a:cs typeface="Times New Roman" pitchFamily="18" charset="0"/>
            </a:endParaRPr>
          </a:p>
        </p:txBody>
      </p:sp>
      <p:sp>
        <p:nvSpPr>
          <p:cNvPr id="6" name="Заголовок 1"/>
          <p:cNvSpPr txBox="1">
            <a:spLocks/>
          </p:cNvSpPr>
          <p:nvPr/>
        </p:nvSpPr>
        <p:spPr>
          <a:xfrm>
            <a:off x="1475656" y="292494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400" b="1" i="1" u="none" strike="noStrike" kern="1200" cap="none" spc="0" normalizeH="0" baseline="0" noProof="0" dirty="0" smtClean="0">
                <a:ln>
                  <a:noFill/>
                </a:ln>
                <a:solidFill>
                  <a:schemeClr val="tx1"/>
                </a:solidFill>
                <a:effectLst/>
                <a:uLnTx/>
                <a:uFillTx/>
                <a:latin typeface="+mj-lt"/>
                <a:ea typeface="+mj-ea"/>
                <a:cs typeface="+mj-cs"/>
              </a:rPr>
              <a:t> </a:t>
            </a:r>
            <a:endParaRPr kumimoji="0" lang="ru-RU" sz="3600" b="1" i="0" u="none" strike="noStrike" kern="1200" cap="none" spc="0" normalizeH="0" baseline="0" noProof="0" dirty="0">
              <a:ln>
                <a:noFill/>
              </a:ln>
              <a:solidFill>
                <a:srgbClr val="002060"/>
              </a:solidFill>
              <a:effectLst/>
              <a:uLnTx/>
              <a:uFillTx/>
              <a:latin typeface="Monotype Corsiva" pitchFamily="66" charset="0"/>
              <a:ea typeface="+mj-ea"/>
              <a:cs typeface="+mj-cs"/>
            </a:endParaRPr>
          </a:p>
        </p:txBody>
      </p:sp>
      <p:sp>
        <p:nvSpPr>
          <p:cNvPr id="7" name="Содержимое 2"/>
          <p:cNvSpPr txBox="1">
            <a:spLocks/>
          </p:cNvSpPr>
          <p:nvPr/>
        </p:nvSpPr>
        <p:spPr>
          <a:xfrm>
            <a:off x="4453136" y="4077074"/>
            <a:ext cx="4690864" cy="2044823"/>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2400" b="0" i="0" u="none" strike="noStrike" kern="1200" cap="none" spc="0" normalizeH="0" baseline="0" noProof="0" dirty="0" smtClean="0">
              <a:ln>
                <a:noFill/>
              </a:ln>
              <a:solidFill>
                <a:srgbClr val="002060"/>
              </a:solidFill>
              <a:effectLst/>
              <a:uLnTx/>
              <a:uFillTx/>
              <a:latin typeface="Times New Roman" pitchFamily="18" charset="0"/>
              <a:ea typeface="+mn-ea"/>
              <a:cs typeface="Times New Roman" pitchFamily="18" charset="0"/>
            </a:endParaRPr>
          </a:p>
        </p:txBody>
      </p:sp>
      <p:pic>
        <p:nvPicPr>
          <p:cNvPr id="1026" name="Picture 2"/>
          <p:cNvPicPr>
            <a:picLocks noGrp="1" noChangeAspect="1" noChangeArrowheads="1"/>
          </p:cNvPicPr>
          <p:nvPr>
            <p:ph idx="1"/>
          </p:nvPr>
        </p:nvPicPr>
        <p:blipFill>
          <a:blip r:embed="rId3" cstate="print"/>
          <a:srcRect/>
          <a:stretch>
            <a:fillRect/>
          </a:stretch>
        </p:blipFill>
        <p:spPr bwMode="auto">
          <a:xfrm>
            <a:off x="357157" y="1490632"/>
            <a:ext cx="3278739" cy="2459054"/>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5004051" y="1470382"/>
            <a:ext cx="3235903" cy="2372996"/>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cstate="print"/>
          <a:srcRect/>
          <a:stretch>
            <a:fillRect/>
          </a:stretch>
        </p:blipFill>
        <p:spPr bwMode="auto">
          <a:xfrm>
            <a:off x="323528" y="4149080"/>
            <a:ext cx="3287256" cy="2465442"/>
          </a:xfrm>
          <a:prstGeom prst="rect">
            <a:avLst/>
          </a:prstGeom>
          <a:noFill/>
          <a:ln w="9525">
            <a:noFill/>
            <a:miter lim="800000"/>
            <a:headEnd/>
            <a:tailEnd/>
          </a:ln>
          <a:effectLst/>
        </p:spPr>
      </p:pic>
      <p:pic>
        <p:nvPicPr>
          <p:cNvPr id="3074" name="Picture 2" descr="C:\Users\7DB7~1\AppData\Local\Temp\DSCN3583.JPG"/>
          <p:cNvPicPr>
            <a:picLocks noChangeAspect="1" noChangeArrowheads="1"/>
          </p:cNvPicPr>
          <p:nvPr/>
        </p:nvPicPr>
        <p:blipFill>
          <a:blip r:embed="rId6" cstate="print"/>
          <a:srcRect/>
          <a:stretch>
            <a:fillRect/>
          </a:stretch>
        </p:blipFill>
        <p:spPr bwMode="auto">
          <a:xfrm>
            <a:off x="5076059" y="4148780"/>
            <a:ext cx="3312367" cy="2484276"/>
          </a:xfrm>
          <a:prstGeom prst="rect">
            <a:avLst/>
          </a:prstGeom>
          <a:noFill/>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5854" y="274639"/>
            <a:ext cx="6715172" cy="439718"/>
          </a:xfrm>
        </p:spPr>
        <p:txBody>
          <a:bodyPr>
            <a:normAutofit fontScale="90000"/>
          </a:bodyPr>
          <a:lstStyle/>
          <a:p>
            <a:r>
              <a:rPr lang="ru-RU" sz="2800" dirty="0" err="1" smtClean="0">
                <a:latin typeface="Times New Roman" pitchFamily="18" charset="0"/>
                <a:cs typeface="Times New Roman" pitchFamily="18" charset="0"/>
              </a:rPr>
              <a:t>Уеннар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аша</a:t>
            </a:r>
            <a:r>
              <a:rPr lang="ru-RU" sz="2800" dirty="0" smtClean="0">
                <a:latin typeface="Times New Roman" pitchFamily="18" charset="0"/>
                <a:cs typeface="Times New Roman" pitchFamily="18" charset="0"/>
              </a:rPr>
              <a:t> </a:t>
            </a:r>
            <a:r>
              <a:rPr lang="tt-RU" sz="2800" dirty="0" smtClean="0">
                <a:latin typeface="Times New Roman" pitchFamily="18" charset="0"/>
                <a:cs typeface="Times New Roman" pitchFamily="18" charset="0"/>
              </a:rPr>
              <a:t>һөнәрләр иленә</a:t>
            </a:r>
            <a:endParaRPr lang="ru-RU" sz="2800" dirty="0">
              <a:latin typeface="Times New Roman" pitchFamily="18" charset="0"/>
              <a:cs typeface="Times New Roman" pitchFamily="18" charset="0"/>
            </a:endParaRPr>
          </a:p>
        </p:txBody>
      </p:sp>
      <p:pic>
        <p:nvPicPr>
          <p:cNvPr id="2050" name="Picture 2" descr="C:\Users\1\Desktop\IMG_20180122_131324.jpg"/>
          <p:cNvPicPr>
            <a:picLocks noGrp="1" noChangeAspect="1" noChangeArrowheads="1"/>
          </p:cNvPicPr>
          <p:nvPr>
            <p:ph idx="1"/>
          </p:nvPr>
        </p:nvPicPr>
        <p:blipFill>
          <a:blip r:embed="rId3" cstate="print"/>
          <a:srcRect/>
          <a:stretch>
            <a:fillRect/>
          </a:stretch>
        </p:blipFill>
        <p:spPr bwMode="auto">
          <a:xfrm>
            <a:off x="428597" y="1071548"/>
            <a:ext cx="3357587" cy="23325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3" name="Picture 5"/>
          <p:cNvPicPr>
            <a:picLocks noChangeAspect="1" noChangeArrowheads="1"/>
          </p:cNvPicPr>
          <p:nvPr/>
        </p:nvPicPr>
        <p:blipFill>
          <a:blip r:embed="rId4" cstate="print"/>
          <a:srcRect/>
          <a:stretch>
            <a:fillRect/>
          </a:stretch>
        </p:blipFill>
        <p:spPr bwMode="auto">
          <a:xfrm>
            <a:off x="5500695" y="3714753"/>
            <a:ext cx="2647492" cy="19856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2"/>
          <p:cNvPicPr>
            <a:picLocks noChangeAspect="1" noChangeArrowheads="1"/>
          </p:cNvPicPr>
          <p:nvPr/>
        </p:nvPicPr>
        <p:blipFill>
          <a:blip r:embed="rId5" cstate="print"/>
          <a:srcRect/>
          <a:stretch>
            <a:fillRect/>
          </a:stretch>
        </p:blipFill>
        <p:spPr bwMode="auto">
          <a:xfrm>
            <a:off x="428598" y="3714752"/>
            <a:ext cx="3320716" cy="23574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descr="C:\Users\1\Desktop\IMG_20180207_143052.jpg"/>
          <p:cNvPicPr>
            <a:picLocks noChangeAspect="1" noChangeArrowheads="1"/>
          </p:cNvPicPr>
          <p:nvPr/>
        </p:nvPicPr>
        <p:blipFill>
          <a:blip r:embed="rId6" cstate="print"/>
          <a:srcRect/>
          <a:stretch>
            <a:fillRect/>
          </a:stretch>
        </p:blipFill>
        <p:spPr bwMode="auto">
          <a:xfrm>
            <a:off x="4379979" y="890719"/>
            <a:ext cx="3619527" cy="242889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Users\1\Desktop\ВСЕ\ФОТО АГРАР КОЛ\Экскурсия КАК\DSC_2679.JPG"/>
          <p:cNvPicPr>
            <a:picLocks noChangeAspect="1" noChangeArrowheads="1"/>
          </p:cNvPicPr>
          <p:nvPr/>
        </p:nvPicPr>
        <p:blipFill>
          <a:blip r:embed="rId3" cstate="print"/>
          <a:srcRect/>
          <a:stretch>
            <a:fillRect/>
          </a:stretch>
        </p:blipFill>
        <p:spPr bwMode="auto">
          <a:xfrm>
            <a:off x="1" y="4857736"/>
            <a:ext cx="2786083" cy="2000264"/>
          </a:xfrm>
          <a:prstGeom prst="rect">
            <a:avLst/>
          </a:prstGeom>
          <a:noFill/>
        </p:spPr>
      </p:pic>
      <p:pic>
        <p:nvPicPr>
          <p:cNvPr id="6148" name="Picture 4"/>
          <p:cNvPicPr>
            <a:picLocks noChangeAspect="1" noChangeArrowheads="1"/>
          </p:cNvPicPr>
          <p:nvPr/>
        </p:nvPicPr>
        <p:blipFill>
          <a:blip r:embed="rId4" cstate="print"/>
          <a:srcRect/>
          <a:stretch>
            <a:fillRect/>
          </a:stretch>
        </p:blipFill>
        <p:spPr bwMode="auto">
          <a:xfrm>
            <a:off x="3071801" y="4929198"/>
            <a:ext cx="2893203" cy="1928802"/>
          </a:xfrm>
          <a:prstGeom prst="rect">
            <a:avLst/>
          </a:prstGeom>
          <a:noFill/>
          <a:ln w="9525">
            <a:noFill/>
            <a:miter lim="800000"/>
            <a:headEnd/>
            <a:tailEnd/>
          </a:ln>
          <a:effectLst/>
        </p:spPr>
      </p:pic>
      <p:pic>
        <p:nvPicPr>
          <p:cNvPr id="6149" name="Picture 5" descr="C:\Users\1\Desktop\ВСЕ\ФОТО АГРАР КОЛ\Экскурсия КАК\DSC_2687.JPG"/>
          <p:cNvPicPr>
            <a:picLocks noChangeAspect="1" noChangeArrowheads="1"/>
          </p:cNvPicPr>
          <p:nvPr/>
        </p:nvPicPr>
        <p:blipFill>
          <a:blip r:embed="rId5" cstate="print"/>
          <a:srcRect/>
          <a:stretch>
            <a:fillRect/>
          </a:stretch>
        </p:blipFill>
        <p:spPr bwMode="auto">
          <a:xfrm>
            <a:off x="5929323" y="214292"/>
            <a:ext cx="3000364" cy="2000243"/>
          </a:xfrm>
          <a:prstGeom prst="rect">
            <a:avLst/>
          </a:prstGeom>
          <a:noFill/>
        </p:spPr>
      </p:pic>
      <p:pic>
        <p:nvPicPr>
          <p:cNvPr id="6150" name="Picture 6" descr="C:\Users\1\Desktop\ВСЕ\ФОТО АГРАР КОЛ\Экскурсия КАК\DSC_2704.JPG"/>
          <p:cNvPicPr>
            <a:picLocks noChangeAspect="1" noChangeArrowheads="1"/>
          </p:cNvPicPr>
          <p:nvPr/>
        </p:nvPicPr>
        <p:blipFill>
          <a:blip r:embed="rId6" cstate="print"/>
          <a:srcRect/>
          <a:stretch>
            <a:fillRect/>
          </a:stretch>
        </p:blipFill>
        <p:spPr bwMode="auto">
          <a:xfrm>
            <a:off x="214285" y="214291"/>
            <a:ext cx="3000361" cy="2000240"/>
          </a:xfrm>
          <a:prstGeom prst="rect">
            <a:avLst/>
          </a:prstGeom>
          <a:noFill/>
        </p:spPr>
      </p:pic>
      <p:pic>
        <p:nvPicPr>
          <p:cNvPr id="6152" name="Picture 8" descr="C:\Users\1\Desktop\ВСЕ\ФОТО АГРАР КОЛ\Экскурсия КАК\DSC_2713.JPG"/>
          <p:cNvPicPr>
            <a:picLocks noChangeAspect="1" noChangeArrowheads="1"/>
          </p:cNvPicPr>
          <p:nvPr/>
        </p:nvPicPr>
        <p:blipFill>
          <a:blip r:embed="rId7" cstate="print"/>
          <a:srcRect/>
          <a:stretch>
            <a:fillRect/>
          </a:stretch>
        </p:blipFill>
        <p:spPr bwMode="auto">
          <a:xfrm>
            <a:off x="3000364" y="2357430"/>
            <a:ext cx="3143272" cy="2357454"/>
          </a:xfrm>
          <a:prstGeom prst="rect">
            <a:avLst/>
          </a:prstGeom>
          <a:noFill/>
        </p:spPr>
      </p:pic>
      <p:sp>
        <p:nvSpPr>
          <p:cNvPr id="11" name="TextBox 10"/>
          <p:cNvSpPr txBox="1"/>
          <p:nvPr/>
        </p:nvSpPr>
        <p:spPr>
          <a:xfrm rot="19721788">
            <a:off x="194842" y="2853191"/>
            <a:ext cx="2327569" cy="830997"/>
          </a:xfrm>
          <a:prstGeom prst="rect">
            <a:avLst/>
          </a:prstGeom>
          <a:noFill/>
        </p:spPr>
        <p:txBody>
          <a:bodyPr wrap="square" rtlCol="0">
            <a:spAutoFit/>
          </a:bodyPr>
          <a:lstStyle/>
          <a:p>
            <a:r>
              <a:rPr lang="tt-RU" sz="4800" b="1" dirty="0" smtClean="0">
                <a:latin typeface="Times New Roman" pitchFamily="18" charset="0"/>
                <a:cs typeface="Times New Roman" pitchFamily="18" charset="0"/>
              </a:rPr>
              <a:t>Аграр</a:t>
            </a:r>
            <a:endParaRPr lang="ru-RU" sz="4800" b="1" dirty="0">
              <a:latin typeface="Times New Roman" pitchFamily="18" charset="0"/>
              <a:cs typeface="Times New Roman" pitchFamily="18" charset="0"/>
            </a:endParaRPr>
          </a:p>
        </p:txBody>
      </p:sp>
      <p:sp>
        <p:nvSpPr>
          <p:cNvPr id="12" name="TextBox 11"/>
          <p:cNvSpPr txBox="1"/>
          <p:nvPr/>
        </p:nvSpPr>
        <p:spPr>
          <a:xfrm>
            <a:off x="3286117" y="1000108"/>
            <a:ext cx="3300555" cy="707886"/>
          </a:xfrm>
          <a:prstGeom prst="rect">
            <a:avLst/>
          </a:prstGeom>
          <a:noFill/>
        </p:spPr>
        <p:txBody>
          <a:bodyPr wrap="square" rtlCol="0">
            <a:spAutoFit/>
          </a:bodyPr>
          <a:lstStyle/>
          <a:p>
            <a:r>
              <a:rPr lang="tt-RU" sz="4000" b="1" dirty="0" smtClean="0">
                <a:latin typeface="Times New Roman" pitchFamily="18" charset="0"/>
                <a:cs typeface="Times New Roman" pitchFamily="18" charset="0"/>
              </a:rPr>
              <a:t>көллияттә</a:t>
            </a:r>
            <a:endParaRPr lang="ru-RU" sz="4000" b="1" dirty="0">
              <a:latin typeface="Times New Roman" pitchFamily="18" charset="0"/>
              <a:cs typeface="Times New Roman" pitchFamily="18" charset="0"/>
            </a:endParaRPr>
          </a:p>
        </p:txBody>
      </p:sp>
      <p:sp>
        <p:nvSpPr>
          <p:cNvPr id="13" name="TextBox 12"/>
          <p:cNvSpPr txBox="1"/>
          <p:nvPr/>
        </p:nvSpPr>
        <p:spPr>
          <a:xfrm rot="1541198">
            <a:off x="6784375" y="3019704"/>
            <a:ext cx="2557965" cy="707886"/>
          </a:xfrm>
          <a:prstGeom prst="rect">
            <a:avLst/>
          </a:prstGeom>
          <a:noFill/>
        </p:spPr>
        <p:txBody>
          <a:bodyPr wrap="square" rtlCol="0">
            <a:spAutoFit/>
          </a:bodyPr>
          <a:lstStyle/>
          <a:p>
            <a:r>
              <a:rPr lang="tt-RU" sz="4000" b="1" dirty="0" smtClean="0">
                <a:latin typeface="Times New Roman" pitchFamily="18" charset="0"/>
                <a:cs typeface="Times New Roman" pitchFamily="18" charset="0"/>
              </a:rPr>
              <a:t>кунакта</a:t>
            </a:r>
            <a:endParaRPr lang="ru-RU" sz="4000" b="1" dirty="0">
              <a:latin typeface="Times New Roman" pitchFamily="18" charset="0"/>
              <a:cs typeface="Times New Roman" pitchFamily="18" charset="0"/>
            </a:endParaRPr>
          </a:p>
        </p:txBody>
      </p:sp>
      <p:pic>
        <p:nvPicPr>
          <p:cNvPr id="15" name="Picture 6" descr="C:\Users\яныль ДОУ\Desktop\Лейсан\Экскурсия КАК\DSC_2670.JPG"/>
          <p:cNvPicPr>
            <a:picLocks noChangeAspect="1" noChangeArrowheads="1"/>
          </p:cNvPicPr>
          <p:nvPr/>
        </p:nvPicPr>
        <p:blipFill>
          <a:blip r:embed="rId8" cstate="print"/>
          <a:srcRect/>
          <a:stretch>
            <a:fillRect/>
          </a:stretch>
        </p:blipFill>
        <p:spPr bwMode="auto">
          <a:xfrm>
            <a:off x="6268755" y="4941168"/>
            <a:ext cx="2875247" cy="1916832"/>
          </a:xfrm>
          <a:prstGeom prst="rect">
            <a:avLst/>
          </a:prstGeom>
          <a:noFill/>
        </p:spPr>
      </p:pic>
      <p:sp>
        <p:nvSpPr>
          <p:cNvPr id="16" name="Содержимое 15"/>
          <p:cNvSpPr>
            <a:spLocks noGrp="1"/>
          </p:cNvSpPr>
          <p:nvPr>
            <p:ph idx="1"/>
          </p:nvPr>
        </p:nvSpPr>
        <p:spPr/>
        <p:txBody>
          <a:bodyPr/>
          <a:lstStyle/>
          <a:p>
            <a:endParaRPr lang="ru-RU"/>
          </a:p>
        </p:txBody>
      </p:sp>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яныль ДОУ\Desktop\Лейсан\Экскурсия КАК\DSC_2688.JPG"/>
          <p:cNvPicPr>
            <a:picLocks noGrp="1" noChangeAspect="1" noChangeArrowheads="1"/>
          </p:cNvPicPr>
          <p:nvPr>
            <p:ph idx="1"/>
          </p:nvPr>
        </p:nvPicPr>
        <p:blipFill>
          <a:blip r:embed="rId3" cstate="print"/>
          <a:srcRect/>
          <a:stretch>
            <a:fillRect/>
          </a:stretch>
        </p:blipFill>
        <p:spPr bwMode="auto">
          <a:xfrm>
            <a:off x="323528" y="980728"/>
            <a:ext cx="3888432" cy="2592288"/>
          </a:xfrm>
          <a:prstGeom prst="rect">
            <a:avLst/>
          </a:prstGeom>
          <a:noFill/>
        </p:spPr>
      </p:pic>
      <p:pic>
        <p:nvPicPr>
          <p:cNvPr id="3075" name="Picture 3" descr="C:\Users\яныль ДОУ\Desktop\Лейсан\Экскурсия КАК\DSC_2695.JPG"/>
          <p:cNvPicPr>
            <a:picLocks noChangeAspect="1" noChangeArrowheads="1"/>
          </p:cNvPicPr>
          <p:nvPr/>
        </p:nvPicPr>
        <p:blipFill>
          <a:blip r:embed="rId4" cstate="print"/>
          <a:srcRect/>
          <a:stretch>
            <a:fillRect/>
          </a:stretch>
        </p:blipFill>
        <p:spPr bwMode="auto">
          <a:xfrm>
            <a:off x="5004048" y="980730"/>
            <a:ext cx="3817224" cy="2544815"/>
          </a:xfrm>
          <a:prstGeom prst="rect">
            <a:avLst/>
          </a:prstGeom>
          <a:noFill/>
        </p:spPr>
      </p:pic>
      <p:pic>
        <p:nvPicPr>
          <p:cNvPr id="3076" name="Picture 4" descr="C:\Users\яныль ДОУ\Desktop\Лейсан\Экскурсия КАК\DSC_2700.JPG"/>
          <p:cNvPicPr>
            <a:picLocks noChangeAspect="1" noChangeArrowheads="1"/>
          </p:cNvPicPr>
          <p:nvPr/>
        </p:nvPicPr>
        <p:blipFill>
          <a:blip r:embed="rId5" cstate="print"/>
          <a:srcRect/>
          <a:stretch>
            <a:fillRect/>
          </a:stretch>
        </p:blipFill>
        <p:spPr bwMode="auto">
          <a:xfrm>
            <a:off x="395536" y="4076541"/>
            <a:ext cx="3960440" cy="2640293"/>
          </a:xfrm>
          <a:prstGeom prst="rect">
            <a:avLst/>
          </a:prstGeom>
          <a:noFill/>
        </p:spPr>
      </p:pic>
      <p:sp>
        <p:nvSpPr>
          <p:cNvPr id="8" name="TextBox 7"/>
          <p:cNvSpPr txBox="1"/>
          <p:nvPr/>
        </p:nvSpPr>
        <p:spPr>
          <a:xfrm>
            <a:off x="971600" y="260650"/>
            <a:ext cx="7848872" cy="646331"/>
          </a:xfrm>
          <a:prstGeom prst="rect">
            <a:avLst/>
          </a:prstGeom>
          <a:noFill/>
        </p:spPr>
        <p:txBody>
          <a:bodyPr wrap="square" rtlCol="0">
            <a:spAutoFit/>
          </a:bodyPr>
          <a:lstStyle/>
          <a:p>
            <a:r>
              <a:rPr lang="ru-RU" sz="3600" b="1" dirty="0" err="1" smtClean="0">
                <a:latin typeface="Times New Roman" pitchFamily="18" charset="0"/>
                <a:cs typeface="Times New Roman" pitchFamily="18" charset="0"/>
              </a:rPr>
              <a:t>Кунакчыл</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апалар</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һәм абыйлар</a:t>
            </a:r>
            <a:endParaRPr lang="ru-RU" sz="3600" b="1" dirty="0">
              <a:latin typeface="Times New Roman" pitchFamily="18" charset="0"/>
              <a:cs typeface="Times New Roman" pitchFamily="18" charset="0"/>
            </a:endParaRPr>
          </a:p>
        </p:txBody>
      </p:sp>
      <p:pic>
        <p:nvPicPr>
          <p:cNvPr id="9" name="Picture 7" descr="C:\Users\1\Desktop\ВСЕ\ФОТО АГРАР КОЛ\Экскурсия КАК\DSC_2709.JPG"/>
          <p:cNvPicPr>
            <a:picLocks noChangeAspect="1" noChangeArrowheads="1"/>
          </p:cNvPicPr>
          <p:nvPr/>
        </p:nvPicPr>
        <p:blipFill>
          <a:blip r:embed="rId6" cstate="print"/>
          <a:srcRect/>
          <a:stretch>
            <a:fillRect/>
          </a:stretch>
        </p:blipFill>
        <p:spPr bwMode="auto">
          <a:xfrm>
            <a:off x="5120013" y="4056911"/>
            <a:ext cx="3628451" cy="2612451"/>
          </a:xfrm>
          <a:prstGeom prst="rect">
            <a:avLst/>
          </a:prstGeom>
          <a:noFill/>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8"/>
            <a:ext cx="8229600" cy="357190"/>
          </a:xfrm>
        </p:spPr>
        <p:txBody>
          <a:bodyPr>
            <a:normAutofit fontScale="90000"/>
          </a:bodyPr>
          <a:lstStyle/>
          <a:p>
            <a:r>
              <a:rPr lang="tt-RU" sz="1600" dirty="0" smtClean="0"/>
              <a:t> </a:t>
            </a:r>
            <a:r>
              <a:rPr lang="tt-RU" sz="2800" b="1" dirty="0" smtClean="0">
                <a:latin typeface="Times New Roman" pitchFamily="18" charset="0"/>
                <a:cs typeface="Times New Roman" pitchFamily="18" charset="0"/>
              </a:rPr>
              <a:t>“Эшмәкәрлектә фермер хуҗалыгы” дигән мини проект  </a:t>
            </a:r>
            <a:endParaRPr lang="ru-RU" sz="2800" b="1" dirty="0">
              <a:latin typeface="Times New Roman" pitchFamily="18" charset="0"/>
              <a:cs typeface="Times New Roman" pitchFamily="18" charset="0"/>
            </a:endParaRPr>
          </a:p>
        </p:txBody>
      </p:sp>
      <p:pic>
        <p:nvPicPr>
          <p:cNvPr id="4" name="Picture 3" descr="C:\Users\Сабирзянова\Desktop\ф\IqRUWSo8mgY.jpg"/>
          <p:cNvPicPr>
            <a:picLocks noGrp="1" noChangeAspect="1" noChangeArrowheads="1"/>
          </p:cNvPicPr>
          <p:nvPr>
            <p:ph idx="1"/>
          </p:nvPr>
        </p:nvPicPr>
        <p:blipFill>
          <a:blip r:embed="rId3" cstate="print"/>
          <a:srcRect/>
          <a:stretch>
            <a:fillRect/>
          </a:stretch>
        </p:blipFill>
        <p:spPr bwMode="auto">
          <a:xfrm>
            <a:off x="428597" y="1071546"/>
            <a:ext cx="2214579" cy="22153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2" descr="C:\Users\Сабирзянова\Desktop\IMG_20180204_145141.jpg"/>
          <p:cNvPicPr>
            <a:picLocks noChangeAspect="1" noChangeArrowheads="1"/>
          </p:cNvPicPr>
          <p:nvPr/>
        </p:nvPicPr>
        <p:blipFill>
          <a:blip r:embed="rId4" cstate="print"/>
          <a:srcRect/>
          <a:stretch>
            <a:fillRect/>
          </a:stretch>
        </p:blipFill>
        <p:spPr bwMode="auto">
          <a:xfrm>
            <a:off x="3428994" y="1142985"/>
            <a:ext cx="2564940" cy="20717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0" name="Picture 2" descr="C:\Users\1\Desktop\Новая папка (4)\IMG_20180204_194047.jpg"/>
          <p:cNvPicPr>
            <a:picLocks noChangeAspect="1" noChangeArrowheads="1"/>
          </p:cNvPicPr>
          <p:nvPr/>
        </p:nvPicPr>
        <p:blipFill>
          <a:blip r:embed="rId5" cstate="print"/>
          <a:srcRect/>
          <a:stretch>
            <a:fillRect/>
          </a:stretch>
        </p:blipFill>
        <p:spPr bwMode="auto">
          <a:xfrm>
            <a:off x="6480638" y="1071546"/>
            <a:ext cx="2306207" cy="21431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descr="C:\Users\1\Desktop\Новая папка (5)\IMG-20180316-WA0015.jpg"/>
          <p:cNvPicPr>
            <a:picLocks noChangeAspect="1" noChangeArrowheads="1"/>
          </p:cNvPicPr>
          <p:nvPr/>
        </p:nvPicPr>
        <p:blipFill>
          <a:blip r:embed="rId6" cstate="print"/>
          <a:srcRect/>
          <a:stretch>
            <a:fillRect/>
          </a:stretch>
        </p:blipFill>
        <p:spPr bwMode="auto">
          <a:xfrm>
            <a:off x="3059832" y="4005064"/>
            <a:ext cx="3218997" cy="24142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err="1" smtClean="0">
                <a:latin typeface="Times New Roman" pitchFamily="18" charset="0"/>
                <a:cs typeface="Times New Roman" pitchFamily="18" charset="0"/>
              </a:rPr>
              <a:t>Хыялдагы</a:t>
            </a:r>
            <a:r>
              <a:rPr lang="ru-RU" sz="3600" b="1" dirty="0" smtClean="0">
                <a:latin typeface="Times New Roman" pitchFamily="18" charset="0"/>
                <a:cs typeface="Times New Roman" pitchFamily="18" charset="0"/>
              </a:rPr>
              <a:t> фермер </a:t>
            </a:r>
            <a:r>
              <a:rPr lang="ru-RU" sz="3600" b="1" dirty="0" err="1" smtClean="0">
                <a:latin typeface="Times New Roman" pitchFamily="18" charset="0"/>
                <a:cs typeface="Times New Roman" pitchFamily="18" charset="0"/>
              </a:rPr>
              <a:t>ху</a:t>
            </a:r>
            <a:r>
              <a:rPr lang="tt-RU" sz="3600" b="1" dirty="0" smtClean="0">
                <a:latin typeface="Times New Roman" pitchFamily="18" charset="0"/>
                <a:cs typeface="Times New Roman" pitchFamily="18" charset="0"/>
              </a:rPr>
              <a:t>җалыгы</a:t>
            </a:r>
            <a:endParaRPr lang="ru-RU" sz="3600" b="1" dirty="0">
              <a:latin typeface="Times New Roman" pitchFamily="18" charset="0"/>
              <a:cs typeface="Times New Roman" pitchFamily="18" charset="0"/>
            </a:endParaRPr>
          </a:p>
        </p:txBody>
      </p:sp>
      <p:pic>
        <p:nvPicPr>
          <p:cNvPr id="1026" name="Picture 2" descr="C:\Users\1\Desktop\Новая папка (6)\IMG_20180319_111408.jpg"/>
          <p:cNvPicPr>
            <a:picLocks noGrp="1" noChangeAspect="1" noChangeArrowheads="1"/>
          </p:cNvPicPr>
          <p:nvPr>
            <p:ph idx="1"/>
          </p:nvPr>
        </p:nvPicPr>
        <p:blipFill>
          <a:blip r:embed="rId3" cstate="print"/>
          <a:srcRect/>
          <a:stretch>
            <a:fillRect/>
          </a:stretch>
        </p:blipFill>
        <p:spPr bwMode="auto">
          <a:xfrm>
            <a:off x="357159" y="2428870"/>
            <a:ext cx="3786215" cy="28396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p:cNvPicPr>
            <a:picLocks noChangeAspect="1" noChangeArrowheads="1"/>
          </p:cNvPicPr>
          <p:nvPr/>
        </p:nvPicPr>
        <p:blipFill>
          <a:blip r:embed="rId4" cstate="print"/>
          <a:srcRect t="11864" b="2260"/>
          <a:stretch>
            <a:fillRect/>
          </a:stretch>
        </p:blipFill>
        <p:spPr bwMode="auto">
          <a:xfrm>
            <a:off x="4572002" y="3214686"/>
            <a:ext cx="4115444" cy="29289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5357819" y="2428870"/>
            <a:ext cx="2928959" cy="646331"/>
          </a:xfrm>
          <a:prstGeom prst="rect">
            <a:avLst/>
          </a:prstGeom>
          <a:noFill/>
        </p:spPr>
        <p:txBody>
          <a:bodyPr wrap="square" rtlCol="0">
            <a:spAutoFit/>
          </a:bodyPr>
          <a:lstStyle/>
          <a:p>
            <a:pPr algn="ctr"/>
            <a:r>
              <a:rPr lang="tt-RU" b="1" dirty="0" smtClean="0">
                <a:latin typeface="Times New Roman" pitchFamily="18" charset="0"/>
                <a:cs typeface="Times New Roman" pitchFamily="18" charset="0"/>
              </a:rPr>
              <a:t>Фермер хуҗалыгы макеты</a:t>
            </a:r>
            <a:endParaRPr lang="ru-RU" b="1" dirty="0">
              <a:latin typeface="Times New Roman" pitchFamily="18" charset="0"/>
              <a:cs typeface="Times New Roman" pitchFamily="18" charset="0"/>
            </a:endParaRPr>
          </a:p>
        </p:txBody>
      </p:sp>
      <p:sp>
        <p:nvSpPr>
          <p:cNvPr id="7" name="TextBox 6"/>
          <p:cNvSpPr txBox="1"/>
          <p:nvPr/>
        </p:nvSpPr>
        <p:spPr>
          <a:xfrm>
            <a:off x="857226" y="1571614"/>
            <a:ext cx="2928959" cy="646331"/>
          </a:xfrm>
          <a:prstGeom prst="rect">
            <a:avLst/>
          </a:prstGeom>
          <a:noFill/>
        </p:spPr>
        <p:txBody>
          <a:bodyPr wrap="square" rtlCol="0">
            <a:spAutoFit/>
          </a:bodyPr>
          <a:lstStyle/>
          <a:p>
            <a:pPr algn="ctr"/>
            <a:r>
              <a:rPr lang="tt-RU" b="1" dirty="0" smtClean="0">
                <a:latin typeface="Times New Roman" pitchFamily="18" charset="0"/>
                <a:cs typeface="Times New Roman" pitchFamily="18" charset="0"/>
              </a:rPr>
              <a:t>Малларга ризык әзерлибез</a:t>
            </a:r>
            <a:endParaRPr lang="ru-RU" b="1" dirty="0">
              <a:latin typeface="Times New Roman" pitchFamily="18" charset="0"/>
              <a:cs typeface="Times New Roman" pitchFamily="18" charset="0"/>
            </a:endParaRPr>
          </a:p>
        </p:txBody>
      </p:sp>
      <p:pic>
        <p:nvPicPr>
          <p:cNvPr id="8" name="Picture 2" descr="C:\Users\1\Desktop\Новая папка (6)\IMG_20180319_111408.jpg"/>
          <p:cNvPicPr>
            <a:picLocks noChangeAspect="1" noChangeArrowheads="1"/>
          </p:cNvPicPr>
          <p:nvPr/>
        </p:nvPicPr>
        <p:blipFill>
          <a:blip r:embed="rId3" cstate="print"/>
          <a:srcRect/>
          <a:stretch>
            <a:fillRect/>
          </a:stretch>
        </p:blipFill>
        <p:spPr bwMode="auto">
          <a:xfrm>
            <a:off x="323530" y="2420890"/>
            <a:ext cx="3786215" cy="28396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wheel spokes="8"/>
    <p:sndAc>
      <p:stSnd>
        <p:snd r:embed="rId2" name="chimes.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tt-RU" sz="2000" dirty="0" smtClean="0">
                <a:latin typeface="Times New Roman" pitchFamily="18" charset="0"/>
                <a:cs typeface="Times New Roman" pitchFamily="18" charset="0"/>
              </a:rPr>
              <a:t>Сөт чималыннан җитештерелгән ризыклар.....</a:t>
            </a:r>
            <a:endParaRPr lang="ru-RU" sz="2000" dirty="0">
              <a:latin typeface="Times New Roman" pitchFamily="18" charset="0"/>
              <a:cs typeface="Times New Roman" pitchFamily="18" charset="0"/>
            </a:endParaRPr>
          </a:p>
        </p:txBody>
      </p:sp>
      <p:pic>
        <p:nvPicPr>
          <p:cNvPr id="1026" name="Picture 2" descr="C:\Users\1\Desktop\IMG_20180219_114648.jpg"/>
          <p:cNvPicPr>
            <a:picLocks noChangeAspect="1" noChangeArrowheads="1"/>
          </p:cNvPicPr>
          <p:nvPr/>
        </p:nvPicPr>
        <p:blipFill>
          <a:blip r:embed="rId3" cstate="print"/>
          <a:srcRect/>
          <a:stretch>
            <a:fillRect/>
          </a:stretch>
        </p:blipFill>
        <p:spPr bwMode="auto">
          <a:xfrm>
            <a:off x="285720" y="3786190"/>
            <a:ext cx="2456992" cy="2428892"/>
          </a:xfrm>
          <a:prstGeom prst="rect">
            <a:avLst/>
          </a:prstGeom>
          <a:noFill/>
        </p:spPr>
      </p:pic>
      <p:pic>
        <p:nvPicPr>
          <p:cNvPr id="1027" name="Picture 3" descr="C:\Users\1\Desktop\IMG_20180219_114436.jpg"/>
          <p:cNvPicPr>
            <a:picLocks noChangeAspect="1" noChangeArrowheads="1"/>
          </p:cNvPicPr>
          <p:nvPr/>
        </p:nvPicPr>
        <p:blipFill>
          <a:blip r:embed="rId4" cstate="print"/>
          <a:srcRect/>
          <a:stretch>
            <a:fillRect/>
          </a:stretch>
        </p:blipFill>
        <p:spPr bwMode="auto">
          <a:xfrm>
            <a:off x="6215073" y="1285860"/>
            <a:ext cx="2500331" cy="2143140"/>
          </a:xfrm>
          <a:prstGeom prst="rect">
            <a:avLst/>
          </a:prstGeom>
          <a:noFill/>
        </p:spPr>
      </p:pic>
      <p:pic>
        <p:nvPicPr>
          <p:cNvPr id="1030" name="Picture 6" descr="C:\Users\1\Desktop\Новая папка (5)\сөт 6 (1).png"/>
          <p:cNvPicPr>
            <a:picLocks noChangeAspect="1" noChangeArrowheads="1"/>
          </p:cNvPicPr>
          <p:nvPr/>
        </p:nvPicPr>
        <p:blipFill>
          <a:blip r:embed="rId5" cstate="print"/>
          <a:srcRect t="3980" b="30348"/>
          <a:stretch>
            <a:fillRect/>
          </a:stretch>
        </p:blipFill>
        <p:spPr bwMode="auto">
          <a:xfrm>
            <a:off x="357157" y="1285862"/>
            <a:ext cx="1934923" cy="2115423"/>
          </a:xfrm>
          <a:prstGeom prst="rect">
            <a:avLst/>
          </a:prstGeom>
          <a:noFill/>
        </p:spPr>
      </p:pic>
      <p:pic>
        <p:nvPicPr>
          <p:cNvPr id="1031" name="Picture 7" descr="C:\Users\1\Desktop\Новая папка (5)\5.png"/>
          <p:cNvPicPr>
            <a:picLocks noGrp="1" noChangeAspect="1" noChangeArrowheads="1"/>
          </p:cNvPicPr>
          <p:nvPr>
            <p:ph idx="1"/>
          </p:nvPr>
        </p:nvPicPr>
        <p:blipFill>
          <a:blip r:embed="rId6" cstate="print"/>
          <a:srcRect/>
          <a:stretch>
            <a:fillRect/>
          </a:stretch>
        </p:blipFill>
        <p:spPr bwMode="auto">
          <a:xfrm>
            <a:off x="3000364" y="3821187"/>
            <a:ext cx="1606765" cy="2393896"/>
          </a:xfrm>
          <a:prstGeom prst="rect">
            <a:avLst/>
          </a:prstGeom>
          <a:noFill/>
        </p:spPr>
      </p:pic>
      <p:pic>
        <p:nvPicPr>
          <p:cNvPr id="1032" name="Picture 8" descr="C:\Users\1\Desktop\Новая папка (5)\сот 2.png"/>
          <p:cNvPicPr>
            <a:picLocks noChangeAspect="1" noChangeArrowheads="1"/>
          </p:cNvPicPr>
          <p:nvPr/>
        </p:nvPicPr>
        <p:blipFill>
          <a:blip r:embed="rId7" cstate="print"/>
          <a:srcRect/>
          <a:stretch>
            <a:fillRect/>
          </a:stretch>
        </p:blipFill>
        <p:spPr bwMode="auto">
          <a:xfrm>
            <a:off x="2786053" y="1285860"/>
            <a:ext cx="2984303" cy="2159940"/>
          </a:xfrm>
          <a:prstGeom prst="rect">
            <a:avLst/>
          </a:prstGeom>
          <a:noFill/>
        </p:spPr>
      </p:pic>
      <p:pic>
        <p:nvPicPr>
          <p:cNvPr id="1033" name="Picture 9" descr="C:\Users\1\Desktop\Новая папка (5)\2 (1).png"/>
          <p:cNvPicPr>
            <a:picLocks noChangeAspect="1" noChangeArrowheads="1"/>
          </p:cNvPicPr>
          <p:nvPr/>
        </p:nvPicPr>
        <p:blipFill>
          <a:blip r:embed="rId8" cstate="print"/>
          <a:srcRect l="2857" r="11429" b="5477"/>
          <a:stretch>
            <a:fillRect/>
          </a:stretch>
        </p:blipFill>
        <p:spPr bwMode="auto">
          <a:xfrm>
            <a:off x="4857754" y="3786192"/>
            <a:ext cx="1689412" cy="2500330"/>
          </a:xfrm>
          <a:prstGeom prst="rect">
            <a:avLst/>
          </a:prstGeom>
          <a:noFill/>
        </p:spPr>
      </p:pic>
      <p:pic>
        <p:nvPicPr>
          <p:cNvPr id="1034" name="Picture 10" descr="C:\Users\1\Desktop\Новая папка (5)\4.png"/>
          <p:cNvPicPr>
            <a:picLocks noChangeAspect="1" noChangeArrowheads="1"/>
          </p:cNvPicPr>
          <p:nvPr/>
        </p:nvPicPr>
        <p:blipFill>
          <a:blip r:embed="rId9" cstate="print"/>
          <a:srcRect/>
          <a:stretch>
            <a:fillRect/>
          </a:stretch>
        </p:blipFill>
        <p:spPr bwMode="auto">
          <a:xfrm>
            <a:off x="6858017" y="3786192"/>
            <a:ext cx="1656515" cy="2500330"/>
          </a:xfrm>
          <a:prstGeom prst="rect">
            <a:avLst/>
          </a:prstGeom>
          <a:noFill/>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0"/>
            <a:ext cx="8712968" cy="5777880"/>
          </a:xfrm>
        </p:spPr>
        <p:txBody>
          <a:bodyPr>
            <a:normAutofit/>
          </a:bodyPr>
          <a:lstStyle/>
          <a:p>
            <a:pPr marL="457200" indent="-457200" algn="just">
              <a:lnSpc>
                <a:spcPct val="150000"/>
              </a:lnSpc>
              <a:buNone/>
            </a:pPr>
            <a:endParaRPr lang="ru-RU" sz="2200" dirty="0" smtClean="0">
              <a:solidFill>
                <a:srgbClr val="002060"/>
              </a:solidFill>
              <a:latin typeface="Times New Roman" pitchFamily="18" charset="0"/>
              <a:cs typeface="Times New Roman" pitchFamily="18" charset="0"/>
            </a:endParaRPr>
          </a:p>
          <a:p>
            <a:pPr algn="ctr">
              <a:lnSpc>
                <a:spcPct val="150000"/>
              </a:lnSpc>
              <a:buNone/>
            </a:pPr>
            <a:endParaRPr lang="ru-RU" sz="4400" b="1" dirty="0">
              <a:solidFill>
                <a:srgbClr val="002060"/>
              </a:solidFill>
              <a:latin typeface="Monotype Corsiva" pitchFamily="66" charset="0"/>
            </a:endParaRPr>
          </a:p>
        </p:txBody>
      </p:sp>
      <p:pic>
        <p:nvPicPr>
          <p:cNvPr id="7" name="Picture 2"/>
          <p:cNvPicPr>
            <a:picLocks noChangeAspect="1" noChangeArrowheads="1"/>
          </p:cNvPicPr>
          <p:nvPr/>
        </p:nvPicPr>
        <p:blipFill>
          <a:blip r:embed="rId3" cstate="print"/>
          <a:srcRect/>
          <a:stretch>
            <a:fillRect/>
          </a:stretch>
        </p:blipFill>
        <p:spPr bwMode="auto">
          <a:xfrm>
            <a:off x="827584" y="980729"/>
            <a:ext cx="3312368" cy="2269585"/>
          </a:xfrm>
          <a:prstGeom prst="rect">
            <a:avLst/>
          </a:prstGeom>
          <a:noFill/>
          <a:ln w="9525">
            <a:noFill/>
            <a:miter lim="800000"/>
            <a:headEnd/>
            <a:tailEnd/>
          </a:ln>
        </p:spPr>
      </p:pic>
      <p:sp>
        <p:nvSpPr>
          <p:cNvPr id="8" name="TextBox 7"/>
          <p:cNvSpPr txBox="1"/>
          <p:nvPr/>
        </p:nvSpPr>
        <p:spPr>
          <a:xfrm>
            <a:off x="539552" y="332656"/>
            <a:ext cx="7560840" cy="369332"/>
          </a:xfrm>
          <a:prstGeom prst="rect">
            <a:avLst/>
          </a:prstGeom>
          <a:noFill/>
        </p:spPr>
        <p:txBody>
          <a:bodyPr wrap="square" rtlCol="0">
            <a:spAutoFit/>
          </a:bodyPr>
          <a:lstStyle/>
          <a:p>
            <a:pPr algn="ctr"/>
            <a:r>
              <a:rPr lang="tt-RU" b="1" dirty="0" smtClean="0">
                <a:latin typeface="Times New Roman" pitchFamily="18" charset="0"/>
                <a:cs typeface="Times New Roman" pitchFamily="18" charset="0"/>
              </a:rPr>
              <a:t>Район күләмендә  тәрбиячеләр өчен үткәрелгән семинар- практикум </a:t>
            </a:r>
            <a:endParaRPr lang="ru-RU" b="1" dirty="0">
              <a:latin typeface="Times New Roman" pitchFamily="18" charset="0"/>
              <a:cs typeface="Times New Roman" pitchFamily="18" charset="0"/>
            </a:endParaRPr>
          </a:p>
        </p:txBody>
      </p:sp>
      <p:pic>
        <p:nvPicPr>
          <p:cNvPr id="3078" name="Picture 6" descr="G:\RSCN3610.JPG"/>
          <p:cNvPicPr>
            <a:picLocks noChangeAspect="1" noChangeArrowheads="1"/>
          </p:cNvPicPr>
          <p:nvPr/>
        </p:nvPicPr>
        <p:blipFill>
          <a:blip r:embed="rId4" cstate="print"/>
          <a:srcRect/>
          <a:stretch>
            <a:fillRect/>
          </a:stretch>
        </p:blipFill>
        <p:spPr bwMode="auto">
          <a:xfrm>
            <a:off x="539553" y="4077073"/>
            <a:ext cx="3420083" cy="2564904"/>
          </a:xfrm>
          <a:prstGeom prst="rect">
            <a:avLst/>
          </a:prstGeom>
          <a:noFill/>
        </p:spPr>
      </p:pic>
      <p:pic>
        <p:nvPicPr>
          <p:cNvPr id="2050" name="Picture 2" descr="C:\Users\Сабирзянова\Desktop\DSCN3564.JPG"/>
          <p:cNvPicPr>
            <a:picLocks noChangeAspect="1" noChangeArrowheads="1"/>
          </p:cNvPicPr>
          <p:nvPr/>
        </p:nvPicPr>
        <p:blipFill>
          <a:blip r:embed="rId5" cstate="print"/>
          <a:srcRect/>
          <a:stretch>
            <a:fillRect/>
          </a:stretch>
        </p:blipFill>
        <p:spPr bwMode="auto">
          <a:xfrm>
            <a:off x="5364088" y="3987062"/>
            <a:ext cx="3456384" cy="2592288"/>
          </a:xfrm>
          <a:prstGeom prst="rect">
            <a:avLst/>
          </a:prstGeom>
          <a:noFill/>
        </p:spPr>
      </p:pic>
      <p:sp>
        <p:nvSpPr>
          <p:cNvPr id="9" name="TextBox 8"/>
          <p:cNvSpPr txBox="1"/>
          <p:nvPr/>
        </p:nvSpPr>
        <p:spPr>
          <a:xfrm>
            <a:off x="683568" y="3284984"/>
            <a:ext cx="7920880" cy="646331"/>
          </a:xfrm>
          <a:prstGeom prst="rect">
            <a:avLst/>
          </a:prstGeom>
          <a:noFill/>
        </p:spPr>
        <p:txBody>
          <a:bodyPr wrap="square" rtlCol="0">
            <a:spAutoFit/>
          </a:bodyPr>
          <a:lstStyle/>
          <a:p>
            <a:pPr algn="ctr"/>
            <a:r>
              <a:rPr lang="ru-RU" b="1" dirty="0" smtClean="0">
                <a:latin typeface="Times New Roman" pitchFamily="18" charset="0"/>
                <a:cs typeface="Times New Roman" pitchFamily="18" charset="0"/>
              </a:rPr>
              <a:t>Район </a:t>
            </a:r>
            <a:r>
              <a:rPr lang="tt-RU" b="1" dirty="0" smtClean="0">
                <a:latin typeface="Times New Roman" pitchFamily="18" charset="0"/>
                <a:cs typeface="Times New Roman" pitchFamily="18" charset="0"/>
              </a:rPr>
              <a:t>күләмендә укыту эшләре буенча директор урынбасарлары, башлангыч класс укытучылары өчен үткәрелгән семинар- практикум</a:t>
            </a:r>
            <a:endParaRPr lang="ru-RU" b="1" dirty="0">
              <a:latin typeface="Times New Roman" pitchFamily="18" charset="0"/>
              <a:cs typeface="Times New Roman" pitchFamily="18" charset="0"/>
            </a:endParaRPr>
          </a:p>
        </p:txBody>
      </p:sp>
      <p:pic>
        <p:nvPicPr>
          <p:cNvPr id="1026" name="Picture 2" descr="C:\Users\Сабирзянова\Desktop\DSCN3549.JPG"/>
          <p:cNvPicPr>
            <a:picLocks noChangeAspect="1" noChangeArrowheads="1"/>
          </p:cNvPicPr>
          <p:nvPr/>
        </p:nvPicPr>
        <p:blipFill>
          <a:blip r:embed="rId6" cstate="print"/>
          <a:srcRect/>
          <a:stretch>
            <a:fillRect/>
          </a:stretch>
        </p:blipFill>
        <p:spPr bwMode="auto">
          <a:xfrm>
            <a:off x="5220075" y="1037252"/>
            <a:ext cx="3528391" cy="2214495"/>
          </a:xfrm>
          <a:prstGeom prst="rect">
            <a:avLst/>
          </a:prstGeom>
          <a:noFill/>
        </p:spPr>
      </p:pic>
    </p:spTree>
  </p:cSld>
  <p:clrMapOvr>
    <a:masterClrMapping/>
  </p:clrMapOvr>
  <p:transition spd="slow">
    <p:wheel spokes="8"/>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3" cstate="print"/>
          <a:srcRect/>
          <a:stretch>
            <a:fillRect/>
          </a:stretch>
        </p:blipFill>
        <p:spPr bwMode="auto">
          <a:xfrm>
            <a:off x="1403648" y="1484784"/>
            <a:ext cx="6480720" cy="4860540"/>
          </a:xfrm>
          <a:prstGeom prst="rect">
            <a:avLst/>
          </a:prstGeom>
          <a:ln>
            <a:noFill/>
          </a:ln>
          <a:effectLst>
            <a:softEdge rad="112500"/>
          </a:effectLst>
        </p:spPr>
      </p:pic>
      <p:sp>
        <p:nvSpPr>
          <p:cNvPr id="4" name="TextBox 3"/>
          <p:cNvSpPr txBox="1"/>
          <p:nvPr/>
        </p:nvSpPr>
        <p:spPr>
          <a:xfrm>
            <a:off x="971601" y="260650"/>
            <a:ext cx="7344816" cy="1384995"/>
          </a:xfrm>
          <a:prstGeom prst="rect">
            <a:avLst/>
          </a:prstGeom>
          <a:noFill/>
        </p:spPr>
        <p:txBody>
          <a:bodyPr wrap="square" rtlCol="0">
            <a:spAutoFit/>
          </a:bodyPr>
          <a:lstStyle/>
          <a:p>
            <a:pPr algn="ctr"/>
            <a:r>
              <a:rPr lang="tt-RU" sz="2800" b="1" dirty="0" smtClean="0">
                <a:latin typeface="Times New Roman" pitchFamily="18" charset="0"/>
                <a:cs typeface="Times New Roman" pitchFamily="18" charset="0"/>
              </a:rPr>
              <a:t>Хезмәт тәрбиясенең нәтиҗәсе -   ул безнең сәламәт , акыллы фикер йөртүче балаларыбыз</a:t>
            </a:r>
            <a:endParaRPr lang="ru-RU" sz="2800" b="1" dirty="0">
              <a:latin typeface="Times New Roman" pitchFamily="18" charset="0"/>
              <a:cs typeface="Times New Roman" pitchFamily="18" charset="0"/>
            </a:endParaRPr>
          </a:p>
        </p:txBody>
      </p:sp>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latin typeface="Times New Roman" pitchFamily="18" charset="0"/>
                <a:cs typeface="Times New Roman" pitchFamily="18" charset="0"/>
              </a:rPr>
              <a:t>Игътибарыгыз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өчен рәхмәт!</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p>
        </p:txBody>
      </p:sp>
      <p:sp>
        <p:nvSpPr>
          <p:cNvPr id="3" name="Содержимое 2"/>
          <p:cNvSpPr>
            <a:spLocks noGrp="1"/>
          </p:cNvSpPr>
          <p:nvPr>
            <p:ph idx="1"/>
          </p:nvPr>
        </p:nvSpPr>
        <p:spPr/>
        <p:txBody>
          <a:bodyPr/>
          <a:lstStyle/>
          <a:p>
            <a:pPr algn="ctr">
              <a:buNone/>
            </a:pPr>
            <a:endParaRPr lang="ru-RU" dirty="0">
              <a:latin typeface="Times New Roman" pitchFamily="18" charset="0"/>
              <a:cs typeface="Times New Roman" pitchFamily="18" charset="0"/>
            </a:endParaRPr>
          </a:p>
        </p:txBody>
      </p:sp>
      <p:pic>
        <p:nvPicPr>
          <p:cNvPr id="4" name="Рисунок 3" descr="0_78703_a75b9cfe_XL.png"/>
          <p:cNvPicPr>
            <a:picLocks noChangeAspect="1"/>
          </p:cNvPicPr>
          <p:nvPr/>
        </p:nvPicPr>
        <p:blipFill>
          <a:blip r:embed="rId3" cstate="print"/>
          <a:stretch>
            <a:fillRect/>
          </a:stretch>
        </p:blipFill>
        <p:spPr>
          <a:xfrm>
            <a:off x="2123728" y="2303877"/>
            <a:ext cx="4371960" cy="4554125"/>
          </a:xfrm>
          <a:prstGeom prst="rect">
            <a:avLst/>
          </a:prstGeom>
        </p:spPr>
      </p:pic>
    </p:spTree>
  </p:cSld>
  <p:clrMapOvr>
    <a:masterClrMapping/>
  </p:clrMapOvr>
  <p:transition spd="slow">
    <p:wheel spokes="8"/>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3"/>
          <p:cNvSpPr>
            <a:spLocks noGrp="1"/>
          </p:cNvSpPr>
          <p:nvPr>
            <p:ph type="subTitle" idx="1"/>
          </p:nvPr>
        </p:nvSpPr>
        <p:spPr>
          <a:xfrm>
            <a:off x="571472" y="2857496"/>
            <a:ext cx="8358245" cy="714380"/>
          </a:xfrm>
        </p:spPr>
        <p:txBody>
          <a:bodyPr>
            <a:noAutofit/>
          </a:bodyPr>
          <a:lstStyle/>
          <a:p>
            <a:r>
              <a:rPr lang="ru-RU" sz="2800" dirty="0" err="1" smtClean="0">
                <a:solidFill>
                  <a:srgbClr val="002060"/>
                </a:solidFill>
                <a:latin typeface="Times New Roman" pitchFamily="18" charset="0"/>
                <a:cs typeface="Times New Roman" pitchFamily="18" charset="0"/>
              </a:rPr>
              <a:t>Балаларда</a:t>
            </a:r>
            <a:r>
              <a:rPr lang="ru-RU" sz="2800" dirty="0" smtClean="0">
                <a:solidFill>
                  <a:srgbClr val="002060"/>
                </a:solidFill>
                <a:latin typeface="Times New Roman" pitchFamily="18" charset="0"/>
                <a:cs typeface="Times New Roman" pitchFamily="18" charset="0"/>
              </a:rPr>
              <a:t> </a:t>
            </a:r>
            <a:r>
              <a:rPr lang="ru-RU" sz="2800" dirty="0" err="1" smtClean="0">
                <a:solidFill>
                  <a:srgbClr val="002060"/>
                </a:solidFill>
                <a:latin typeface="Times New Roman" pitchFamily="18" charset="0"/>
                <a:cs typeface="Times New Roman" pitchFamily="18" charset="0"/>
              </a:rPr>
              <a:t>хезмәткә </a:t>
            </a:r>
            <a:r>
              <a:rPr lang="ru-RU" sz="2800" dirty="0" smtClean="0">
                <a:solidFill>
                  <a:srgbClr val="002060"/>
                </a:solidFill>
                <a:latin typeface="Times New Roman" pitchFamily="18" charset="0"/>
                <a:cs typeface="Times New Roman" pitchFamily="18" charset="0"/>
              </a:rPr>
              <a:t>карата </a:t>
            </a:r>
            <a:r>
              <a:rPr lang="ru-RU" sz="2800" dirty="0" err="1" smtClean="0">
                <a:solidFill>
                  <a:srgbClr val="002060"/>
                </a:solidFill>
                <a:latin typeface="Times New Roman" pitchFamily="18" charset="0"/>
                <a:cs typeface="Times New Roman" pitchFamily="18" charset="0"/>
              </a:rPr>
              <a:t>уңай караш</a:t>
            </a:r>
            <a:r>
              <a:rPr lang="ru-RU" sz="2800" dirty="0" smtClean="0">
                <a:solidFill>
                  <a:srgbClr val="002060"/>
                </a:solidFill>
                <a:latin typeface="Times New Roman" pitchFamily="18" charset="0"/>
                <a:cs typeface="Times New Roman" pitchFamily="18" charset="0"/>
              </a:rPr>
              <a:t> </a:t>
            </a:r>
            <a:r>
              <a:rPr lang="ru-RU" sz="2800" dirty="0" err="1" smtClean="0">
                <a:solidFill>
                  <a:srgbClr val="002060"/>
                </a:solidFill>
                <a:latin typeface="Times New Roman" pitchFamily="18" charset="0"/>
                <a:cs typeface="Times New Roman" pitchFamily="18" charset="0"/>
              </a:rPr>
              <a:t>тәрбияләү һәм  һөнәр үзләштерүдә үзбилгеләнүләре</a:t>
            </a:r>
            <a:endParaRPr lang="ru-RU" sz="2800" dirty="0">
              <a:solidFill>
                <a:srgbClr val="002060"/>
              </a:solidFill>
              <a:latin typeface="Times New Roman" pitchFamily="18" charset="0"/>
              <a:cs typeface="Times New Roman" pitchFamily="18" charset="0"/>
            </a:endParaRPr>
          </a:p>
        </p:txBody>
      </p:sp>
      <p:sp>
        <p:nvSpPr>
          <p:cNvPr id="2" name="Заголовок 1"/>
          <p:cNvSpPr>
            <a:spLocks noGrp="1"/>
          </p:cNvSpPr>
          <p:nvPr>
            <p:ph type="ctrTitle"/>
          </p:nvPr>
        </p:nvSpPr>
        <p:spPr>
          <a:xfrm>
            <a:off x="285720" y="2"/>
            <a:ext cx="8462744" cy="2166687"/>
          </a:xfrm>
        </p:spPr>
        <p:txBody>
          <a:bodyPr>
            <a:noAutofit/>
          </a:bodyPr>
          <a:lstStyle/>
          <a:p>
            <a:r>
              <a:rPr lang="tt-RU" altLang="ru-RU" sz="3600" b="1" dirty="0" smtClean="0">
                <a:solidFill>
                  <a:schemeClr val="tx2">
                    <a:lumMod val="75000"/>
                  </a:schemeClr>
                </a:solidFill>
                <a:latin typeface="Times New Roman" pitchFamily="18" charset="0"/>
                <a:cs typeface="Times New Roman" pitchFamily="18" charset="0"/>
              </a:rPr>
              <a:t/>
            </a:r>
            <a:br>
              <a:rPr lang="tt-RU" altLang="ru-RU" sz="3600" b="1" dirty="0" smtClean="0">
                <a:solidFill>
                  <a:schemeClr val="tx2">
                    <a:lumMod val="75000"/>
                  </a:schemeClr>
                </a:solidFill>
                <a:latin typeface="Times New Roman" pitchFamily="18" charset="0"/>
                <a:cs typeface="Times New Roman" pitchFamily="18" charset="0"/>
              </a:rPr>
            </a:br>
            <a:r>
              <a:rPr lang="tt-RU" altLang="ru-RU" sz="3600" b="1" dirty="0" smtClean="0">
                <a:solidFill>
                  <a:schemeClr val="tx2">
                    <a:lumMod val="75000"/>
                  </a:schemeClr>
                </a:solidFill>
                <a:latin typeface="Times New Roman" pitchFamily="18" charset="0"/>
                <a:cs typeface="Times New Roman" pitchFamily="18" charset="0"/>
              </a:rPr>
              <a:t/>
            </a:r>
            <a:br>
              <a:rPr lang="tt-RU" altLang="ru-RU" sz="3600" b="1" dirty="0" smtClean="0">
                <a:solidFill>
                  <a:schemeClr val="tx2">
                    <a:lumMod val="75000"/>
                  </a:schemeClr>
                </a:solidFill>
                <a:latin typeface="Times New Roman" pitchFamily="18" charset="0"/>
                <a:cs typeface="Times New Roman" pitchFamily="18" charset="0"/>
              </a:rPr>
            </a:br>
            <a:r>
              <a:rPr lang="ru-RU" altLang="ru-RU" sz="3600" b="1" dirty="0" smtClean="0">
                <a:solidFill>
                  <a:schemeClr val="tx2">
                    <a:lumMod val="75000"/>
                  </a:schemeClr>
                </a:solidFill>
                <a:latin typeface="Times New Roman" pitchFamily="18" charset="0"/>
                <a:cs typeface="Times New Roman" pitchFamily="18" charset="0"/>
              </a:rPr>
              <a:t> Методик тема: </a:t>
            </a:r>
            <a:r>
              <a:rPr lang="tt-RU" altLang="ru-RU" sz="3600" b="1" dirty="0" smtClean="0">
                <a:solidFill>
                  <a:schemeClr val="tx2">
                    <a:lumMod val="75000"/>
                  </a:schemeClr>
                </a:solidFill>
                <a:latin typeface="Times New Roman" pitchFamily="18" charset="0"/>
                <a:cs typeface="Times New Roman" pitchFamily="18" charset="0"/>
              </a:rPr>
              <a:t> </a:t>
            </a:r>
            <a:r>
              <a:rPr lang="tt-RU" sz="3600" dirty="0" smtClean="0">
                <a:latin typeface="Times New Roman" pitchFamily="18" charset="0"/>
                <a:cs typeface="Times New Roman" pitchFamily="18" charset="0"/>
              </a:rPr>
              <a:t>“Һөнәрләр аша хезмәткә хөрмәт тәрбияләү”</a:t>
            </a:r>
            <a:br>
              <a:rPr lang="tt-RU" sz="3600" dirty="0" smtClean="0">
                <a:latin typeface="Times New Roman" pitchFamily="18" charset="0"/>
                <a:cs typeface="Times New Roman" pitchFamily="18" charset="0"/>
              </a:rPr>
            </a:br>
            <a:r>
              <a:rPr lang="ru-RU" altLang="ru-RU" sz="3600" b="1" dirty="0" smtClean="0">
                <a:solidFill>
                  <a:schemeClr val="tx2">
                    <a:lumMod val="75000"/>
                  </a:schemeClr>
                </a:solidFill>
                <a:latin typeface="Times New Roman" pitchFamily="18" charset="0"/>
                <a:cs typeface="Times New Roman" pitchFamily="18" charset="0"/>
              </a:rPr>
              <a:t/>
            </a:r>
            <a:br>
              <a:rPr lang="ru-RU" altLang="ru-RU" sz="3600" b="1" dirty="0" smtClean="0">
                <a:solidFill>
                  <a:schemeClr val="tx2">
                    <a:lumMod val="75000"/>
                  </a:schemeClr>
                </a:solidFill>
                <a:latin typeface="Times New Roman" pitchFamily="18" charset="0"/>
                <a:cs typeface="Times New Roman" pitchFamily="18" charset="0"/>
              </a:rPr>
            </a:br>
            <a:r>
              <a:rPr lang="ru-RU" sz="2800" b="1" dirty="0" err="1" smtClean="0">
                <a:solidFill>
                  <a:schemeClr val="tx2">
                    <a:lumMod val="75000"/>
                  </a:schemeClr>
                </a:solidFill>
                <a:latin typeface="Times New Roman" pitchFamily="18" charset="0"/>
                <a:cs typeface="Times New Roman" pitchFamily="18" charset="0"/>
              </a:rPr>
              <a:t>Балаларга</a:t>
            </a:r>
            <a:r>
              <a:rPr lang="ru-RU" sz="2800" b="1" dirty="0" smtClean="0">
                <a:solidFill>
                  <a:schemeClr val="tx2">
                    <a:lumMod val="75000"/>
                  </a:schemeClr>
                </a:solidFill>
                <a:latin typeface="Times New Roman" pitchFamily="18" charset="0"/>
                <a:cs typeface="Times New Roman" pitchFamily="18" charset="0"/>
              </a:rPr>
              <a:t> </a:t>
            </a:r>
            <a:r>
              <a:rPr lang="ru-RU" sz="2800" b="1" dirty="0" err="1" smtClean="0">
                <a:solidFill>
                  <a:schemeClr val="tx2">
                    <a:lumMod val="75000"/>
                  </a:schemeClr>
                </a:solidFill>
                <a:latin typeface="Times New Roman" pitchFamily="18" charset="0"/>
                <a:cs typeface="Times New Roman" pitchFamily="18" charset="0"/>
              </a:rPr>
              <a:t>хезмәт тәрбиясе </a:t>
            </a:r>
            <a:r>
              <a:rPr lang="ru-RU" sz="2800" b="1" dirty="0" err="1" smtClean="0">
                <a:solidFill>
                  <a:srgbClr val="002060"/>
                </a:solidFill>
                <a:latin typeface="Times New Roman" pitchFamily="18" charset="0"/>
                <a:cs typeface="Times New Roman" pitchFamily="18" charset="0"/>
              </a:rPr>
              <a:t>бирүнең максаты</a:t>
            </a:r>
            <a:r>
              <a:rPr lang="ru-RU" sz="2800" b="1" dirty="0" smtClean="0">
                <a:solidFill>
                  <a:srgbClr val="002060"/>
                </a:solidFill>
                <a:latin typeface="Times New Roman" pitchFamily="18" charset="0"/>
                <a:cs typeface="Times New Roman" pitchFamily="18" charset="0"/>
              </a:rPr>
              <a:t> </a:t>
            </a:r>
            <a:endParaRPr lang="ru-RU" sz="2800" b="1" dirty="0">
              <a:solidFill>
                <a:srgbClr val="002060"/>
              </a:solidFill>
              <a:latin typeface="Times New Roman" pitchFamily="18" charset="0"/>
              <a:cs typeface="Times New Roman" pitchFamily="18" charset="0"/>
            </a:endParaRPr>
          </a:p>
        </p:txBody>
      </p:sp>
      <p:sp>
        <p:nvSpPr>
          <p:cNvPr id="5" name="Прямоугольник 4"/>
          <p:cNvSpPr/>
          <p:nvPr/>
        </p:nvSpPr>
        <p:spPr>
          <a:xfrm>
            <a:off x="701012" y="3521902"/>
            <a:ext cx="4656806" cy="1631216"/>
          </a:xfrm>
          <a:prstGeom prst="rect">
            <a:avLst/>
          </a:prstGeom>
        </p:spPr>
        <p:txBody>
          <a:bodyPr wrap="square">
            <a:spAutoFit/>
          </a:bodyPr>
          <a:lstStyle/>
          <a:p>
            <a:pPr algn="ctr"/>
            <a:endParaRPr lang="ru-RU" sz="3600" b="1" dirty="0" smtClean="0">
              <a:solidFill>
                <a:srgbClr val="002060"/>
              </a:solidFill>
              <a:latin typeface="Times New Roman" pitchFamily="18" charset="0"/>
              <a:cs typeface="Times New Roman" pitchFamily="18" charset="0"/>
            </a:endParaRPr>
          </a:p>
          <a:p>
            <a:pPr algn="ctr"/>
            <a:r>
              <a:rPr lang="ru-RU" sz="3200" b="1" dirty="0" err="1" smtClean="0">
                <a:solidFill>
                  <a:srgbClr val="002060"/>
                </a:solidFill>
                <a:latin typeface="Times New Roman" pitchFamily="18" charset="0"/>
                <a:cs typeface="Times New Roman" pitchFamily="18" charset="0"/>
              </a:rPr>
              <a:t>Хезмәтне оештыруның формалары</a:t>
            </a:r>
            <a:r>
              <a:rPr lang="ru-RU" sz="3200" b="1" dirty="0" smtClean="0">
                <a:solidFill>
                  <a:srgbClr val="002060"/>
                </a:solidFill>
                <a:latin typeface="Times New Roman" pitchFamily="18" charset="0"/>
                <a:cs typeface="Times New Roman" pitchFamily="18" charset="0"/>
              </a:rPr>
              <a:t> </a:t>
            </a:r>
            <a:endParaRPr lang="ru-RU" sz="3200" b="1" dirty="0">
              <a:latin typeface="Times New Roman" pitchFamily="18" charset="0"/>
              <a:cs typeface="Times New Roman" pitchFamily="18" charset="0"/>
            </a:endParaRPr>
          </a:p>
        </p:txBody>
      </p:sp>
      <p:sp>
        <p:nvSpPr>
          <p:cNvPr id="6" name="Содержимое 2"/>
          <p:cNvSpPr txBox="1">
            <a:spLocks/>
          </p:cNvSpPr>
          <p:nvPr/>
        </p:nvSpPr>
        <p:spPr>
          <a:xfrm>
            <a:off x="4788024" y="4509121"/>
            <a:ext cx="3600400" cy="1584176"/>
          </a:xfrm>
          <a:prstGeom prst="rect">
            <a:avLst/>
          </a:prstGeom>
        </p:spPr>
        <p:txBody>
          <a:bodyPr vert="horz" lIns="91440" tIns="45720" rIns="91440" bIns="45720" rtlCol="0">
            <a:normAutofit lnSpcReduction="10000"/>
          </a:bodyPr>
          <a:lstStyle/>
          <a:p>
            <a:pPr marL="0" marR="0" lvl="0" indent="0" algn="ctr" defTabSz="914400" rtl="0" eaLnBrk="1" fontAlgn="auto" latinLnBrk="0" hangingPunct="1">
              <a:lnSpc>
                <a:spcPct val="100000"/>
              </a:lnSpc>
              <a:spcBef>
                <a:spcPct val="20000"/>
              </a:spcBef>
              <a:spcAft>
                <a:spcPts val="0"/>
              </a:spcAft>
              <a:buClrTx/>
              <a:buSzTx/>
              <a:buFont typeface="Wingdings" pitchFamily="2" charset="2"/>
              <a:buChar char="Ø"/>
              <a:tabLst/>
              <a:defRPr/>
            </a:pPr>
            <a:r>
              <a:rPr lang="tt-RU" sz="2400" noProof="0" dirty="0" smtClean="0">
                <a:solidFill>
                  <a:srgbClr val="002060"/>
                </a:solidFill>
                <a:latin typeface="Times New Roman" pitchFamily="18" charset="0"/>
                <a:cs typeface="Times New Roman" pitchFamily="18" charset="0"/>
              </a:rPr>
              <a:t>Әңгәмә</a:t>
            </a:r>
            <a:endParaRPr kumimoji="0" lang="ru-RU" sz="2400" b="0" i="0" u="none" strike="noStrike" kern="1200" cap="none" spc="0" normalizeH="0" baseline="0" noProof="0" dirty="0" smtClean="0">
              <a:ln>
                <a:noFill/>
              </a:ln>
              <a:solidFill>
                <a:srgbClr val="002060"/>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ct val="20000"/>
              </a:spcBef>
              <a:spcAft>
                <a:spcPts val="0"/>
              </a:spcAft>
              <a:buClrTx/>
              <a:buSzTx/>
              <a:buFont typeface="Wingdings" pitchFamily="2" charset="2"/>
              <a:buChar char="Ø"/>
              <a:tabLst/>
              <a:defRPr/>
            </a:pPr>
            <a:r>
              <a:rPr lang="tt-RU" sz="2400" noProof="0" dirty="0" smtClean="0">
                <a:solidFill>
                  <a:srgbClr val="002060"/>
                </a:solidFill>
                <a:latin typeface="Times New Roman" pitchFamily="18" charset="0"/>
                <a:cs typeface="Times New Roman" pitchFamily="18" charset="0"/>
              </a:rPr>
              <a:t>Һөнәр буенча уеннар</a:t>
            </a:r>
            <a:endParaRPr kumimoji="0" lang="ru-RU" sz="2400" b="0" i="0" u="none" strike="noStrike" kern="1200" cap="none" spc="0" normalizeH="0" baseline="0" noProof="0" dirty="0" smtClean="0">
              <a:ln>
                <a:noFill/>
              </a:ln>
              <a:solidFill>
                <a:srgbClr val="002060"/>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ru-RU" sz="2400" b="0" i="0" u="none" strike="noStrike" kern="1200" cap="none" spc="0" normalizeH="0" baseline="0" noProof="0" dirty="0" smtClean="0">
                <a:ln>
                  <a:noFill/>
                </a:ln>
                <a:solidFill>
                  <a:srgbClr val="002060"/>
                </a:solidFill>
                <a:effectLst/>
                <a:uLnTx/>
                <a:uFillTx/>
                <a:latin typeface="Times New Roman" pitchFamily="18" charset="0"/>
                <a:ea typeface="+mn-ea"/>
                <a:cs typeface="Times New Roman" pitchFamily="18" charset="0"/>
              </a:rPr>
              <a:t>Коллектив</a:t>
            </a:r>
            <a:r>
              <a:rPr kumimoji="0" lang="ru-RU" sz="2400" b="0" i="0" u="none" strike="noStrike" kern="1200" cap="none" spc="0" normalizeH="0" noProof="0" dirty="0" smtClean="0">
                <a:ln>
                  <a:noFill/>
                </a:ln>
                <a:solidFill>
                  <a:srgbClr val="002060"/>
                </a:solidFill>
                <a:effectLst/>
                <a:uLnTx/>
                <a:uFillTx/>
                <a:latin typeface="Times New Roman" pitchFamily="18" charset="0"/>
                <a:ea typeface="+mn-ea"/>
                <a:cs typeface="Times New Roman" pitchFamily="18" charset="0"/>
              </a:rPr>
              <a:t> </a:t>
            </a:r>
            <a:r>
              <a:rPr kumimoji="0" lang="ru-RU" sz="2400" b="0" i="0" u="none" strike="noStrike" kern="1200" cap="none" spc="0" normalizeH="0" noProof="0" dirty="0" err="1" smtClean="0">
                <a:ln>
                  <a:noFill/>
                </a:ln>
                <a:solidFill>
                  <a:srgbClr val="002060"/>
                </a:solidFill>
                <a:effectLst/>
                <a:uLnTx/>
                <a:uFillTx/>
                <a:latin typeface="Times New Roman" pitchFamily="18" charset="0"/>
                <a:ea typeface="+mn-ea"/>
                <a:cs typeface="Times New Roman" pitchFamily="18" charset="0"/>
              </a:rPr>
              <a:t>белән эш</a:t>
            </a:r>
            <a:r>
              <a:rPr kumimoji="0" lang="ru-RU" sz="2400" b="0" i="0" u="none" strike="noStrike" kern="1200" cap="none" spc="0" normalizeH="0" noProof="0" dirty="0" smtClean="0">
                <a:ln>
                  <a:noFill/>
                </a:ln>
                <a:solidFill>
                  <a:srgbClr val="002060"/>
                </a:solidFill>
                <a:effectLst/>
                <a:uLnTx/>
                <a:uFillTx/>
                <a:latin typeface="Times New Roman" pitchFamily="18" charset="0"/>
                <a:ea typeface="+mn-ea"/>
                <a:cs typeface="Times New Roman" pitchFamily="18" charset="0"/>
              </a:rPr>
              <a:t> </a:t>
            </a:r>
            <a:r>
              <a:rPr kumimoji="0" lang="ru-RU" sz="2400" b="0" i="0" u="none" strike="noStrike" kern="1200" cap="none" spc="0" normalizeH="0" noProof="0" dirty="0" err="1" smtClean="0">
                <a:ln>
                  <a:noFill/>
                </a:ln>
                <a:solidFill>
                  <a:srgbClr val="002060"/>
                </a:solidFill>
                <a:effectLst/>
                <a:uLnTx/>
                <a:uFillTx/>
                <a:latin typeface="Times New Roman" pitchFamily="18" charset="0"/>
                <a:ea typeface="+mn-ea"/>
                <a:cs typeface="Times New Roman" pitchFamily="18" charset="0"/>
              </a:rPr>
              <a:t>һәм экскурсияләр</a:t>
            </a:r>
            <a:endParaRPr kumimoji="0" lang="ru-RU" sz="2400" b="0" i="0" u="none" strike="noStrike" kern="1200" cap="none" spc="0" normalizeH="0" noProof="0" dirty="0" smtClean="0">
              <a:ln>
                <a:noFill/>
              </a:ln>
              <a:solidFill>
                <a:srgbClr val="002060"/>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ct val="20000"/>
              </a:spcBef>
              <a:spcAft>
                <a:spcPts val="0"/>
              </a:spcAft>
              <a:buClrTx/>
              <a:buSzTx/>
              <a:buFont typeface="Wingdings" pitchFamily="2" charset="2"/>
              <a:buChar char="Ø"/>
              <a:tabLst/>
              <a:defRPr/>
            </a:pPr>
            <a:endParaRPr kumimoji="0" lang="ru-RU" sz="2400" b="0"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p:txBody>
      </p:sp>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 y="214291"/>
            <a:ext cx="8929719" cy="1785950"/>
          </a:xfrm>
        </p:spPr>
        <p:txBody>
          <a:bodyPr>
            <a:normAutofit fontScale="90000"/>
          </a:bodyPr>
          <a:lstStyle/>
          <a:p>
            <a:r>
              <a:rPr lang="ru-RU" sz="4900" b="1" dirty="0" err="1" smtClean="0">
                <a:solidFill>
                  <a:srgbClr val="002060"/>
                </a:solidFill>
                <a:latin typeface="Times New Roman" pitchFamily="18" charset="0"/>
                <a:cs typeface="Times New Roman" pitchFamily="18" charset="0"/>
              </a:rPr>
              <a:t>Хезмәт тәрбиясенең  бурычлары</a:t>
            </a: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6" name="Содержимое 3"/>
          <p:cNvSpPr txBox="1">
            <a:spLocks/>
          </p:cNvSpPr>
          <p:nvPr/>
        </p:nvSpPr>
        <p:spPr>
          <a:xfrm>
            <a:off x="611560" y="3284985"/>
            <a:ext cx="3754760" cy="132474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Содержимое 3"/>
          <p:cNvSpPr>
            <a:spLocks noGrp="1"/>
          </p:cNvSpPr>
          <p:nvPr>
            <p:ph sz="half" idx="1"/>
          </p:nvPr>
        </p:nvSpPr>
        <p:spPr>
          <a:xfrm>
            <a:off x="1547664" y="2105472"/>
            <a:ext cx="6373216" cy="4752528"/>
          </a:xfrm>
        </p:spPr>
        <p:txBody>
          <a:bodyPr>
            <a:noAutofit/>
          </a:bodyPr>
          <a:lstStyle/>
          <a:p>
            <a:pPr algn="just">
              <a:spcBef>
                <a:spcPts val="0"/>
              </a:spcBef>
              <a:buFont typeface="Wingdings" pitchFamily="2" charset="2"/>
              <a:buChar char="Ø"/>
            </a:pPr>
            <a:r>
              <a:rPr lang="ru-RU" dirty="0" err="1" smtClean="0">
                <a:solidFill>
                  <a:srgbClr val="002060"/>
                </a:solidFill>
                <a:latin typeface="Times New Roman" pitchFamily="18" charset="0"/>
                <a:cs typeface="Times New Roman" pitchFamily="18" charset="0"/>
              </a:rPr>
              <a:t>Олылар</a:t>
            </a:r>
            <a:r>
              <a:rPr lang="ru-RU" dirty="0" smtClean="0">
                <a:solidFill>
                  <a:srgbClr val="002060"/>
                </a:solidFill>
                <a:latin typeface="Times New Roman" pitchFamily="18" charset="0"/>
                <a:cs typeface="Times New Roman" pitchFamily="18" charset="0"/>
              </a:rPr>
              <a:t> </a:t>
            </a:r>
            <a:r>
              <a:rPr lang="ru-RU" dirty="0" err="1" smtClean="0">
                <a:solidFill>
                  <a:srgbClr val="002060"/>
                </a:solidFill>
                <a:latin typeface="Times New Roman" pitchFamily="18" charset="0"/>
                <a:cs typeface="Times New Roman" pitchFamily="18" charset="0"/>
              </a:rPr>
              <a:t>хезмәте белән таныштыру</a:t>
            </a:r>
            <a:r>
              <a:rPr lang="ru-RU" dirty="0" smtClean="0">
                <a:solidFill>
                  <a:srgbClr val="002060"/>
                </a:solidFill>
                <a:latin typeface="Times New Roman" pitchFamily="18" charset="0"/>
                <a:cs typeface="Times New Roman" pitchFamily="18" charset="0"/>
              </a:rPr>
              <a:t> </a:t>
            </a:r>
            <a:r>
              <a:rPr lang="ru-RU" dirty="0" err="1" smtClean="0">
                <a:solidFill>
                  <a:srgbClr val="002060"/>
                </a:solidFill>
                <a:latin typeface="Times New Roman" pitchFamily="18" charset="0"/>
                <a:cs typeface="Times New Roman" pitchFamily="18" charset="0"/>
              </a:rPr>
              <a:t>һәм аларга</a:t>
            </a:r>
            <a:r>
              <a:rPr lang="ru-RU" dirty="0" smtClean="0">
                <a:solidFill>
                  <a:srgbClr val="002060"/>
                </a:solidFill>
                <a:latin typeface="Times New Roman" pitchFamily="18" charset="0"/>
                <a:cs typeface="Times New Roman" pitchFamily="18" charset="0"/>
              </a:rPr>
              <a:t> карата </a:t>
            </a:r>
            <a:r>
              <a:rPr lang="ru-RU" dirty="0" err="1" smtClean="0">
                <a:solidFill>
                  <a:srgbClr val="002060"/>
                </a:solidFill>
                <a:latin typeface="Times New Roman" pitchFamily="18" charset="0"/>
                <a:cs typeface="Times New Roman" pitchFamily="18" charset="0"/>
              </a:rPr>
              <a:t>хөрмәт тәрбияләү</a:t>
            </a:r>
            <a:r>
              <a:rPr lang="ru-RU" dirty="0" smtClean="0">
                <a:solidFill>
                  <a:srgbClr val="002060"/>
                </a:solidFill>
                <a:latin typeface="Times New Roman" pitchFamily="18" charset="0"/>
                <a:cs typeface="Times New Roman" pitchFamily="18" charset="0"/>
              </a:rPr>
              <a:t>.</a:t>
            </a:r>
          </a:p>
          <a:p>
            <a:pPr algn="just">
              <a:spcBef>
                <a:spcPts val="0"/>
              </a:spcBef>
              <a:buFont typeface="Wingdings" pitchFamily="2" charset="2"/>
              <a:buChar char="Ø"/>
            </a:pPr>
            <a:r>
              <a:rPr lang="ru-RU" dirty="0" err="1" smtClean="0">
                <a:solidFill>
                  <a:srgbClr val="002060"/>
                </a:solidFill>
                <a:latin typeface="Times New Roman" pitchFamily="18" charset="0"/>
                <a:cs typeface="Times New Roman" pitchFamily="18" charset="0"/>
              </a:rPr>
              <a:t>Иң гади</a:t>
            </a:r>
            <a:r>
              <a:rPr lang="ru-RU" dirty="0" smtClean="0">
                <a:solidFill>
                  <a:srgbClr val="002060"/>
                </a:solidFill>
                <a:latin typeface="Times New Roman" pitchFamily="18" charset="0"/>
                <a:cs typeface="Times New Roman" pitchFamily="18" charset="0"/>
              </a:rPr>
              <a:t> </a:t>
            </a:r>
            <a:r>
              <a:rPr lang="ru-RU" dirty="0" err="1" smtClean="0">
                <a:solidFill>
                  <a:srgbClr val="002060"/>
                </a:solidFill>
                <a:latin typeface="Times New Roman" pitchFamily="18" charset="0"/>
                <a:cs typeface="Times New Roman" pitchFamily="18" charset="0"/>
              </a:rPr>
              <a:t>хезмәт алымнарын</a:t>
            </a:r>
            <a:r>
              <a:rPr lang="ru-RU" dirty="0" smtClean="0">
                <a:solidFill>
                  <a:srgbClr val="002060"/>
                </a:solidFill>
                <a:latin typeface="Times New Roman" pitchFamily="18" charset="0"/>
                <a:cs typeface="Times New Roman" pitchFamily="18" charset="0"/>
              </a:rPr>
              <a:t> </a:t>
            </a:r>
            <a:r>
              <a:rPr lang="ru-RU" dirty="0" err="1" smtClean="0">
                <a:solidFill>
                  <a:srgbClr val="002060"/>
                </a:solidFill>
                <a:latin typeface="Times New Roman" pitchFamily="18" charset="0"/>
                <a:cs typeface="Times New Roman" pitchFamily="18" charset="0"/>
              </a:rPr>
              <a:t>өйрәтү, белгәннәрен ныгыту</a:t>
            </a:r>
            <a:endParaRPr lang="ru-RU" dirty="0" smtClean="0">
              <a:solidFill>
                <a:srgbClr val="002060"/>
              </a:solidFill>
              <a:latin typeface="Times New Roman" pitchFamily="18" charset="0"/>
              <a:cs typeface="Times New Roman" pitchFamily="18" charset="0"/>
            </a:endParaRPr>
          </a:p>
          <a:p>
            <a:pPr algn="just">
              <a:spcBef>
                <a:spcPts val="0"/>
              </a:spcBef>
              <a:buFont typeface="Wingdings" pitchFamily="2" charset="2"/>
              <a:buChar char="Ø"/>
            </a:pPr>
            <a:r>
              <a:rPr lang="ru-RU" dirty="0" err="1" smtClean="0">
                <a:solidFill>
                  <a:srgbClr val="002060"/>
                </a:solidFill>
                <a:latin typeface="Times New Roman" pitchFamily="18" charset="0"/>
                <a:cs typeface="Times New Roman" pitchFamily="18" charset="0"/>
              </a:rPr>
              <a:t>Хезмәткә </a:t>
            </a:r>
            <a:r>
              <a:rPr lang="ru-RU" dirty="0" smtClean="0">
                <a:solidFill>
                  <a:srgbClr val="002060"/>
                </a:solidFill>
                <a:latin typeface="Times New Roman" pitchFamily="18" charset="0"/>
                <a:cs typeface="Times New Roman" pitchFamily="18" charset="0"/>
              </a:rPr>
              <a:t>карата </a:t>
            </a:r>
            <a:r>
              <a:rPr lang="ru-RU" dirty="0" err="1" smtClean="0">
                <a:solidFill>
                  <a:srgbClr val="002060"/>
                </a:solidFill>
                <a:latin typeface="Times New Roman" pitchFamily="18" charset="0"/>
                <a:cs typeface="Times New Roman" pitchFamily="18" charset="0"/>
              </a:rPr>
              <a:t>кызыксыну</a:t>
            </a:r>
            <a:r>
              <a:rPr lang="ru-RU" dirty="0" smtClean="0">
                <a:solidFill>
                  <a:srgbClr val="002060"/>
                </a:solidFill>
                <a:latin typeface="Times New Roman" pitchFamily="18" charset="0"/>
                <a:cs typeface="Times New Roman" pitchFamily="18" charset="0"/>
              </a:rPr>
              <a:t> </a:t>
            </a:r>
            <a:r>
              <a:rPr lang="ru-RU" dirty="0" err="1" smtClean="0">
                <a:solidFill>
                  <a:srgbClr val="002060"/>
                </a:solidFill>
                <a:latin typeface="Times New Roman" pitchFamily="18" charset="0"/>
                <a:cs typeface="Times New Roman" pitchFamily="18" charset="0"/>
              </a:rPr>
              <a:t>уяту</a:t>
            </a:r>
            <a:r>
              <a:rPr lang="ru-RU" dirty="0" smtClean="0">
                <a:solidFill>
                  <a:srgbClr val="002060"/>
                </a:solidFill>
                <a:latin typeface="Times New Roman" pitchFamily="18" charset="0"/>
                <a:cs typeface="Times New Roman" pitchFamily="18" charset="0"/>
              </a:rPr>
              <a:t>, </a:t>
            </a:r>
            <a:r>
              <a:rPr lang="ru-RU" dirty="0" err="1" smtClean="0">
                <a:solidFill>
                  <a:srgbClr val="002060"/>
                </a:solidFill>
                <a:latin typeface="Times New Roman" pitchFamily="18" charset="0"/>
                <a:cs typeface="Times New Roman" pitchFamily="18" charset="0"/>
              </a:rPr>
              <a:t>хезмәт сөючәнлек </a:t>
            </a:r>
            <a:r>
              <a:rPr lang="ru-RU" dirty="0" smtClean="0">
                <a:solidFill>
                  <a:srgbClr val="002060"/>
                </a:solidFill>
                <a:latin typeface="Times New Roman" pitchFamily="18" charset="0"/>
                <a:cs typeface="Times New Roman" pitchFamily="18" charset="0"/>
              </a:rPr>
              <a:t>, </a:t>
            </a:r>
            <a:r>
              <a:rPr lang="ru-RU" dirty="0" err="1" smtClean="0">
                <a:solidFill>
                  <a:srgbClr val="002060"/>
                </a:solidFill>
                <a:latin typeface="Times New Roman" pitchFamily="18" charset="0"/>
                <a:cs typeface="Times New Roman" pitchFamily="18" charset="0"/>
              </a:rPr>
              <a:t>җаваплылык хисе</a:t>
            </a:r>
            <a:r>
              <a:rPr lang="ru-RU" dirty="0" smtClean="0">
                <a:solidFill>
                  <a:srgbClr val="002060"/>
                </a:solidFill>
                <a:latin typeface="Times New Roman" pitchFamily="18" charset="0"/>
                <a:cs typeface="Times New Roman" pitchFamily="18" charset="0"/>
              </a:rPr>
              <a:t> </a:t>
            </a:r>
            <a:r>
              <a:rPr lang="ru-RU" dirty="0" err="1" smtClean="0">
                <a:solidFill>
                  <a:srgbClr val="002060"/>
                </a:solidFill>
                <a:latin typeface="Times New Roman" pitchFamily="18" charset="0"/>
                <a:cs typeface="Times New Roman" pitchFamily="18" charset="0"/>
              </a:rPr>
              <a:t>тәрбияләү</a:t>
            </a:r>
            <a:r>
              <a:rPr lang="ru-RU" dirty="0" smtClean="0">
                <a:solidFill>
                  <a:srgbClr val="002060"/>
                </a:solidFill>
                <a:latin typeface="Times New Roman" pitchFamily="18" charset="0"/>
                <a:cs typeface="Times New Roman" pitchFamily="18" charset="0"/>
              </a:rPr>
              <a:t>.</a:t>
            </a:r>
          </a:p>
          <a:p>
            <a:pPr algn="just">
              <a:spcBef>
                <a:spcPts val="0"/>
              </a:spcBef>
              <a:buFont typeface="Wingdings" pitchFamily="2" charset="2"/>
              <a:buChar char="Ø"/>
            </a:pPr>
            <a:r>
              <a:rPr lang="tt-RU" dirty="0" smtClean="0">
                <a:solidFill>
                  <a:srgbClr val="002060"/>
                </a:solidFill>
                <a:latin typeface="Times New Roman" pitchFamily="18" charset="0"/>
                <a:cs typeface="Times New Roman" pitchFamily="18" charset="0"/>
              </a:rPr>
              <a:t> Коллектив белән эшләргә , коллектив эшенә яраклашырга өйрәтү</a:t>
            </a:r>
            <a:endParaRPr lang="ru-RU" dirty="0" smtClean="0">
              <a:solidFill>
                <a:srgbClr val="002060"/>
              </a:solidFill>
              <a:latin typeface="Times New Roman" pitchFamily="18" charset="0"/>
              <a:cs typeface="Times New Roman" pitchFamily="18" charset="0"/>
            </a:endParaRPr>
          </a:p>
          <a:p>
            <a:endParaRPr lang="ru-RU" sz="2300" dirty="0"/>
          </a:p>
        </p:txBody>
      </p:sp>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51" y="2"/>
            <a:ext cx="7786743" cy="1214421"/>
          </a:xfrm>
        </p:spPr>
        <p:txBody>
          <a:bodyPr>
            <a:normAutofit/>
          </a:bodyPr>
          <a:lstStyle/>
          <a:p>
            <a:r>
              <a:rPr lang="tt-RU" sz="2200" b="1" dirty="0" smtClean="0">
                <a:solidFill>
                  <a:srgbClr val="002060"/>
                </a:solidFill>
                <a:latin typeface="Times New Roman" pitchFamily="18" charset="0"/>
                <a:cs typeface="Times New Roman" pitchFamily="18" charset="0"/>
              </a:rPr>
              <a:t>Балаларның иң беренче хезмәт күнекмәләре</a:t>
            </a:r>
            <a:r>
              <a:rPr lang="tt-RU" b="1" dirty="0" smtClean="0">
                <a:solidFill>
                  <a:srgbClr val="002060"/>
                </a:solidFill>
                <a:latin typeface="Times New Roman" pitchFamily="18" charset="0"/>
                <a:cs typeface="Times New Roman" pitchFamily="18" charset="0"/>
              </a:rPr>
              <a:t/>
            </a:r>
            <a:br>
              <a:rPr lang="tt-RU" b="1" dirty="0" smtClean="0">
                <a:solidFill>
                  <a:srgbClr val="002060"/>
                </a:solidFill>
                <a:latin typeface="Times New Roman" pitchFamily="18" charset="0"/>
                <a:cs typeface="Times New Roman" pitchFamily="18" charset="0"/>
              </a:rPr>
            </a:br>
            <a:r>
              <a:rPr lang="tt-RU" sz="1800" b="1" dirty="0" smtClean="0">
                <a:solidFill>
                  <a:srgbClr val="002060"/>
                </a:solidFill>
                <a:latin typeface="Times New Roman" pitchFamily="18" charset="0"/>
                <a:cs typeface="Times New Roman" pitchFamily="18" charset="0"/>
              </a:rPr>
              <a:t>(мөстәкыйл</a:t>
            </a:r>
            <a:r>
              <a:rPr lang="ru-RU" sz="1800" b="1" dirty="0" err="1" smtClean="0">
                <a:solidFill>
                  <a:srgbClr val="002060"/>
                </a:solidFill>
                <a:latin typeface="Times New Roman" pitchFamily="18" charset="0"/>
                <a:cs typeface="Times New Roman" pitchFamily="18" charset="0"/>
              </a:rPr>
              <a:t>ь</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киен</a:t>
            </a:r>
            <a:r>
              <a:rPr lang="tt-RU" sz="1800" b="1" dirty="0" smtClean="0">
                <a:solidFill>
                  <a:srgbClr val="002060"/>
                </a:solidFill>
                <a:latin typeface="Times New Roman" pitchFamily="18" charset="0"/>
                <a:cs typeface="Times New Roman" pitchFamily="18" charset="0"/>
              </a:rPr>
              <a:t>ү, төркемдә де</a:t>
            </a:r>
            <a:r>
              <a:rPr lang="ru-RU" sz="1800" b="1" dirty="0" err="1" smtClean="0">
                <a:solidFill>
                  <a:srgbClr val="002060"/>
                </a:solidFill>
                <a:latin typeface="Times New Roman" pitchFamily="18" charset="0"/>
                <a:cs typeface="Times New Roman" pitchFamily="18" charset="0"/>
              </a:rPr>
              <a:t>жур</a:t>
            </a:r>
            <a:r>
              <a:rPr lang="ru-RU" sz="1800" b="1" dirty="0" smtClean="0">
                <a:solidFill>
                  <a:srgbClr val="002060"/>
                </a:solidFill>
                <a:latin typeface="Times New Roman" pitchFamily="18" charset="0"/>
                <a:cs typeface="Times New Roman" pitchFamily="18" charset="0"/>
              </a:rPr>
              <a:t> тору, </a:t>
            </a:r>
            <a:r>
              <a:rPr lang="ru-RU" sz="1800" b="1" dirty="0" err="1" smtClean="0">
                <a:solidFill>
                  <a:srgbClr val="002060"/>
                </a:solidFill>
                <a:latin typeface="Times New Roman" pitchFamily="18" charset="0"/>
                <a:cs typeface="Times New Roman" pitchFamily="18" charset="0"/>
              </a:rPr>
              <a:t>уенчыклар</a:t>
            </a:r>
            <a:r>
              <a:rPr lang="ru-RU" sz="1800" b="1" dirty="0" smtClean="0">
                <a:solidFill>
                  <a:srgbClr val="002060"/>
                </a:solidFill>
                <a:latin typeface="Times New Roman" pitchFamily="18" charset="0"/>
                <a:cs typeface="Times New Roman" pitchFamily="18" charset="0"/>
              </a:rPr>
              <a:t> </a:t>
            </a:r>
            <a:r>
              <a:rPr lang="tt-RU" sz="1800" b="1" dirty="0" smtClean="0">
                <a:solidFill>
                  <a:srgbClr val="002060"/>
                </a:solidFill>
                <a:latin typeface="Times New Roman" pitchFamily="18" charset="0"/>
                <a:cs typeface="Times New Roman" pitchFamily="18" charset="0"/>
              </a:rPr>
              <a:t>җыештыру, уенчыкларны юу)</a:t>
            </a:r>
            <a:endParaRPr lang="ru-RU" sz="1800" b="1" dirty="0">
              <a:solidFill>
                <a:srgbClr val="002060"/>
              </a:solidFill>
              <a:latin typeface="Times New Roman" pitchFamily="18" charset="0"/>
              <a:cs typeface="Times New Roman" pitchFamily="18" charset="0"/>
            </a:endParaRPr>
          </a:p>
        </p:txBody>
      </p:sp>
      <p:pic>
        <p:nvPicPr>
          <p:cNvPr id="2050" name="Picture 2" descr="C:\Users\яныль ДОУ\Desktop\фото гаи\DSCN8329.JPG"/>
          <p:cNvPicPr>
            <a:picLocks noChangeAspect="1" noChangeArrowheads="1"/>
          </p:cNvPicPr>
          <p:nvPr/>
        </p:nvPicPr>
        <p:blipFill>
          <a:blip r:embed="rId3" cstate="print"/>
          <a:srcRect/>
          <a:stretch>
            <a:fillRect/>
          </a:stretch>
        </p:blipFill>
        <p:spPr bwMode="auto">
          <a:xfrm>
            <a:off x="1835696" y="1340768"/>
            <a:ext cx="2304256" cy="17281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3" name="Picture 5"/>
          <p:cNvPicPr>
            <a:picLocks noGrp="1" noChangeAspect="1" noChangeArrowheads="1"/>
          </p:cNvPicPr>
          <p:nvPr>
            <p:ph idx="1"/>
          </p:nvPr>
        </p:nvPicPr>
        <p:blipFill>
          <a:blip r:embed="rId4" cstate="print"/>
          <a:srcRect/>
          <a:stretch>
            <a:fillRect/>
          </a:stretch>
        </p:blipFill>
        <p:spPr bwMode="auto">
          <a:xfrm>
            <a:off x="6516216" y="3212976"/>
            <a:ext cx="2376264" cy="17015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7" name="Picture 9" descr="C:\Users\яныль ДОУ\Desktop\фото гаи\DSCN8341.JPG"/>
          <p:cNvPicPr>
            <a:picLocks noChangeAspect="1" noChangeArrowheads="1"/>
          </p:cNvPicPr>
          <p:nvPr/>
        </p:nvPicPr>
        <p:blipFill>
          <a:blip r:embed="rId5" cstate="print"/>
          <a:srcRect/>
          <a:stretch>
            <a:fillRect/>
          </a:stretch>
        </p:blipFill>
        <p:spPr bwMode="auto">
          <a:xfrm>
            <a:off x="4932042" y="1340769"/>
            <a:ext cx="2496279" cy="1872208"/>
          </a:xfrm>
          <a:prstGeom prst="rect">
            <a:avLst/>
          </a:prstGeom>
          <a:ln>
            <a:noFill/>
          </a:ln>
          <a:effectLst>
            <a:softEdge rad="112500"/>
          </a:effectLst>
        </p:spPr>
      </p:pic>
      <p:pic>
        <p:nvPicPr>
          <p:cNvPr id="2058" name="Picture 10" descr="C:\Users\яныль ДОУ\Desktop\фото гаи\DSCN8344.JPG"/>
          <p:cNvPicPr>
            <a:picLocks noChangeAspect="1" noChangeArrowheads="1"/>
          </p:cNvPicPr>
          <p:nvPr/>
        </p:nvPicPr>
        <p:blipFill>
          <a:blip r:embed="rId6" cstate="print"/>
          <a:srcRect/>
          <a:stretch>
            <a:fillRect/>
          </a:stretch>
        </p:blipFill>
        <p:spPr bwMode="auto">
          <a:xfrm>
            <a:off x="323529" y="3068962"/>
            <a:ext cx="2363755" cy="17728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9" name="Picture 11" descr="C:\Users\яныль ДОУ\Desktop\фото гаи\DSCN8346.JPG"/>
          <p:cNvPicPr>
            <a:picLocks noChangeAspect="1" noChangeArrowheads="1"/>
          </p:cNvPicPr>
          <p:nvPr/>
        </p:nvPicPr>
        <p:blipFill>
          <a:blip r:embed="rId7" cstate="print"/>
          <a:srcRect/>
          <a:stretch>
            <a:fillRect/>
          </a:stretch>
        </p:blipFill>
        <p:spPr bwMode="auto">
          <a:xfrm>
            <a:off x="3419873" y="3212976"/>
            <a:ext cx="2472275" cy="1854206"/>
          </a:xfrm>
          <a:prstGeom prst="rect">
            <a:avLst/>
          </a:prstGeom>
          <a:ln>
            <a:noFill/>
          </a:ln>
          <a:effectLst>
            <a:softEdge rad="112500"/>
          </a:effectLst>
        </p:spPr>
      </p:pic>
      <p:pic>
        <p:nvPicPr>
          <p:cNvPr id="2060" name="Picture 12" descr="C:\Users\яныль ДОУ\Desktop\фото гаи\DSCN8334.JPG"/>
          <p:cNvPicPr>
            <a:picLocks noChangeAspect="1" noChangeArrowheads="1"/>
          </p:cNvPicPr>
          <p:nvPr/>
        </p:nvPicPr>
        <p:blipFill>
          <a:blip r:embed="rId8" cstate="print"/>
          <a:srcRect/>
          <a:stretch>
            <a:fillRect/>
          </a:stretch>
        </p:blipFill>
        <p:spPr bwMode="auto">
          <a:xfrm>
            <a:off x="275524" y="5013177"/>
            <a:ext cx="2459765" cy="18448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61" name="Picture 13" descr="C:\Users\яныль ДОУ\Desktop\фото гаи\DSCN8347.JPG"/>
          <p:cNvPicPr>
            <a:picLocks noChangeAspect="1" noChangeArrowheads="1"/>
          </p:cNvPicPr>
          <p:nvPr/>
        </p:nvPicPr>
        <p:blipFill>
          <a:blip r:embed="rId9" cstate="print"/>
          <a:srcRect/>
          <a:stretch>
            <a:fillRect/>
          </a:stretch>
        </p:blipFill>
        <p:spPr bwMode="auto">
          <a:xfrm>
            <a:off x="6551712" y="5156430"/>
            <a:ext cx="2268760" cy="17015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62" name="Picture 14"/>
          <p:cNvPicPr>
            <a:picLocks noChangeAspect="1" noChangeArrowheads="1"/>
          </p:cNvPicPr>
          <p:nvPr/>
        </p:nvPicPr>
        <p:blipFill>
          <a:blip r:embed="rId10" cstate="print"/>
          <a:srcRect/>
          <a:stretch>
            <a:fillRect/>
          </a:stretch>
        </p:blipFill>
        <p:spPr bwMode="auto">
          <a:xfrm>
            <a:off x="3563890" y="5174587"/>
            <a:ext cx="2244553" cy="1683415"/>
          </a:xfrm>
          <a:prstGeom prst="rect">
            <a:avLst/>
          </a:prstGeom>
          <a:ln>
            <a:noFill/>
          </a:ln>
          <a:effectLst>
            <a:softEdge rad="112500"/>
          </a:effectLst>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1\Desktop\фото мини сайт\Lenovo_A1000_IMG_20170302_105320.jpg"/>
          <p:cNvPicPr>
            <a:picLocks noGrp="1" noChangeAspect="1" noChangeArrowheads="1"/>
          </p:cNvPicPr>
          <p:nvPr>
            <p:ph idx="1"/>
          </p:nvPr>
        </p:nvPicPr>
        <p:blipFill>
          <a:blip r:embed="rId3" cstate="print"/>
          <a:srcRect/>
          <a:stretch>
            <a:fillRect/>
          </a:stretch>
        </p:blipFill>
        <p:spPr bwMode="auto">
          <a:xfrm>
            <a:off x="214285" y="1214424"/>
            <a:ext cx="2819951" cy="21149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2" name="Picture 4"/>
          <p:cNvPicPr>
            <a:picLocks noChangeAspect="1" noChangeArrowheads="1"/>
          </p:cNvPicPr>
          <p:nvPr/>
        </p:nvPicPr>
        <p:blipFill>
          <a:blip r:embed="rId4" cstate="print"/>
          <a:srcRect/>
          <a:stretch>
            <a:fillRect/>
          </a:stretch>
        </p:blipFill>
        <p:spPr bwMode="auto">
          <a:xfrm>
            <a:off x="3491881" y="1268761"/>
            <a:ext cx="2465947" cy="22322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683568" y="188642"/>
            <a:ext cx="7488832" cy="461665"/>
          </a:xfrm>
          <a:prstGeom prst="rect">
            <a:avLst/>
          </a:prstGeom>
          <a:noFill/>
        </p:spPr>
        <p:txBody>
          <a:bodyPr wrap="square" rtlCol="0">
            <a:spAutoFit/>
          </a:bodyPr>
          <a:lstStyle/>
          <a:p>
            <a:pPr algn="ctr"/>
            <a:r>
              <a:rPr lang="tt-RU" sz="2400" b="1" dirty="0" smtClean="0">
                <a:latin typeface="Times New Roman" pitchFamily="18" charset="0"/>
                <a:cs typeface="Times New Roman" pitchFamily="18" charset="0"/>
              </a:rPr>
              <a:t>Без утырткан суганнар һәм эксперимент бакчасы</a:t>
            </a:r>
            <a:endParaRPr lang="ru-RU" sz="2400" b="1" dirty="0">
              <a:latin typeface="Times New Roman" pitchFamily="18" charset="0"/>
              <a:cs typeface="Times New Roman" pitchFamily="18" charset="0"/>
            </a:endParaRPr>
          </a:p>
        </p:txBody>
      </p:sp>
      <p:pic>
        <p:nvPicPr>
          <p:cNvPr id="2054" name="Picture 6" descr="C:\Users\1\Desktop\ВСЕ\Фотки телефон\Lenovo_A1000_IMG_20170330_112640.jpg"/>
          <p:cNvPicPr>
            <a:picLocks noChangeAspect="1" noChangeArrowheads="1"/>
          </p:cNvPicPr>
          <p:nvPr/>
        </p:nvPicPr>
        <p:blipFill>
          <a:blip r:embed="rId5" cstate="print"/>
          <a:srcRect/>
          <a:stretch>
            <a:fillRect/>
          </a:stretch>
        </p:blipFill>
        <p:spPr bwMode="auto">
          <a:xfrm>
            <a:off x="6483125" y="1196753"/>
            <a:ext cx="1977307" cy="23600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descr="C:\Users\яныль ДОУ\Desktop\света\2017 фото май\DSCN8183.JPG"/>
          <p:cNvPicPr>
            <a:picLocks noChangeAspect="1" noChangeArrowheads="1"/>
          </p:cNvPicPr>
          <p:nvPr/>
        </p:nvPicPr>
        <p:blipFill>
          <a:blip r:embed="rId6" cstate="print"/>
          <a:srcRect/>
          <a:stretch>
            <a:fillRect/>
          </a:stretch>
        </p:blipFill>
        <p:spPr bwMode="auto">
          <a:xfrm>
            <a:off x="3563888" y="3861048"/>
            <a:ext cx="2448272" cy="22384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9" name="Picture 5" descr="C:\Users\яныль ДОУ\Desktop\света\2017 фото май\DSCN8184.JPG"/>
          <p:cNvPicPr>
            <a:picLocks noChangeAspect="1" noChangeArrowheads="1"/>
          </p:cNvPicPr>
          <p:nvPr/>
        </p:nvPicPr>
        <p:blipFill>
          <a:blip r:embed="rId7" cstate="print"/>
          <a:srcRect/>
          <a:stretch>
            <a:fillRect/>
          </a:stretch>
        </p:blipFill>
        <p:spPr bwMode="auto">
          <a:xfrm>
            <a:off x="179512" y="3861048"/>
            <a:ext cx="2880320" cy="21602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descr="C:\Users\Сабирзянова\Desktop\DSCN4409.JPG"/>
          <p:cNvPicPr>
            <a:picLocks noChangeAspect="1" noChangeArrowheads="1"/>
          </p:cNvPicPr>
          <p:nvPr/>
        </p:nvPicPr>
        <p:blipFill>
          <a:blip r:embed="rId8" cstate="print"/>
          <a:srcRect/>
          <a:stretch>
            <a:fillRect/>
          </a:stretch>
        </p:blipFill>
        <p:spPr bwMode="auto">
          <a:xfrm>
            <a:off x="6167692" y="3933056"/>
            <a:ext cx="2783883" cy="21602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1\Desktop\ВСЕ\Фотки телефон\Lenovo_A1000_IMG_20170220_162521.jpg"/>
          <p:cNvPicPr>
            <a:picLocks noGrp="1" noChangeAspect="1" noChangeArrowheads="1"/>
          </p:cNvPicPr>
          <p:nvPr>
            <p:ph idx="1"/>
          </p:nvPr>
        </p:nvPicPr>
        <p:blipFill>
          <a:blip r:embed="rId3" cstate="print"/>
          <a:srcRect/>
          <a:stretch>
            <a:fillRect/>
          </a:stretch>
        </p:blipFill>
        <p:spPr bwMode="auto">
          <a:xfrm>
            <a:off x="3071805" y="2357432"/>
            <a:ext cx="2811071" cy="37480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75" name="Picture 3"/>
          <p:cNvPicPr>
            <a:picLocks noChangeAspect="1" noChangeArrowheads="1"/>
          </p:cNvPicPr>
          <p:nvPr/>
        </p:nvPicPr>
        <p:blipFill>
          <a:blip r:embed="rId4" cstate="print"/>
          <a:srcRect/>
          <a:stretch>
            <a:fillRect/>
          </a:stretch>
        </p:blipFill>
        <p:spPr bwMode="auto">
          <a:xfrm>
            <a:off x="179512" y="1340769"/>
            <a:ext cx="2784309" cy="2088232"/>
          </a:xfrm>
          <a:prstGeom prst="rect">
            <a:avLst/>
          </a:prstGeom>
          <a:ln>
            <a:noFill/>
          </a:ln>
          <a:effectLst>
            <a:outerShdw blurRad="292100" dist="139700" dir="2700000" algn="tl" rotWithShape="0">
              <a:srgbClr val="333333">
                <a:alpha val="65000"/>
              </a:srgbClr>
            </a:outerShdw>
          </a:effectLst>
        </p:spPr>
      </p:pic>
      <p:pic>
        <p:nvPicPr>
          <p:cNvPr id="3077" name="Picture 5"/>
          <p:cNvPicPr>
            <a:picLocks noChangeAspect="1" noChangeArrowheads="1"/>
          </p:cNvPicPr>
          <p:nvPr/>
        </p:nvPicPr>
        <p:blipFill>
          <a:blip r:embed="rId5" cstate="print"/>
          <a:srcRect/>
          <a:stretch>
            <a:fillRect/>
          </a:stretch>
        </p:blipFill>
        <p:spPr bwMode="auto">
          <a:xfrm>
            <a:off x="6156178" y="3933058"/>
            <a:ext cx="2643175" cy="23038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p:cNvSpPr txBox="1"/>
          <p:nvPr/>
        </p:nvSpPr>
        <p:spPr>
          <a:xfrm>
            <a:off x="2357423" y="428605"/>
            <a:ext cx="5857916" cy="584775"/>
          </a:xfrm>
          <a:prstGeom prst="rect">
            <a:avLst/>
          </a:prstGeom>
          <a:noFill/>
        </p:spPr>
        <p:txBody>
          <a:bodyPr wrap="square" rtlCol="0">
            <a:spAutoFit/>
          </a:bodyPr>
          <a:lstStyle/>
          <a:p>
            <a:pPr algn="ctr"/>
            <a:r>
              <a:rPr lang="tt-RU" sz="3200" b="1" dirty="0" smtClean="0">
                <a:latin typeface="Times New Roman" pitchFamily="18" charset="0"/>
                <a:cs typeface="Times New Roman" pitchFamily="18" charset="0"/>
              </a:rPr>
              <a:t>Бергәләп үстергән гөлләребез</a:t>
            </a:r>
            <a:endParaRPr lang="ru-RU" sz="3200" b="1" dirty="0">
              <a:latin typeface="Times New Roman" pitchFamily="18" charset="0"/>
              <a:cs typeface="Times New Roman" pitchFamily="18" charset="0"/>
            </a:endParaRPr>
          </a:p>
        </p:txBody>
      </p:sp>
      <p:pic>
        <p:nvPicPr>
          <p:cNvPr id="1026" name="Picture 2" descr="C:\Users\яныль ДОУ\Desktop\света\2017 фото май\DSCN8142.JPG"/>
          <p:cNvPicPr>
            <a:picLocks noChangeAspect="1" noChangeArrowheads="1"/>
          </p:cNvPicPr>
          <p:nvPr/>
        </p:nvPicPr>
        <p:blipFill>
          <a:blip r:embed="rId6" cstate="print"/>
          <a:srcRect/>
          <a:stretch>
            <a:fillRect/>
          </a:stretch>
        </p:blipFill>
        <p:spPr bwMode="auto">
          <a:xfrm>
            <a:off x="6048272" y="1340768"/>
            <a:ext cx="2880320" cy="2160240"/>
          </a:xfrm>
          <a:prstGeom prst="rect">
            <a:avLst/>
          </a:prstGeom>
          <a:noFill/>
        </p:spPr>
      </p:pic>
      <p:pic>
        <p:nvPicPr>
          <p:cNvPr id="2050" name="Picture 2" descr="C:\Users\яныль ДОУ\Desktop\света\2017 фото май\DSCN8141.JPG"/>
          <p:cNvPicPr>
            <a:picLocks noChangeAspect="1" noChangeArrowheads="1"/>
          </p:cNvPicPr>
          <p:nvPr/>
        </p:nvPicPr>
        <p:blipFill>
          <a:blip r:embed="rId7" cstate="print"/>
          <a:srcRect/>
          <a:stretch>
            <a:fillRect/>
          </a:stretch>
        </p:blipFill>
        <p:spPr bwMode="auto">
          <a:xfrm>
            <a:off x="96011" y="3933057"/>
            <a:ext cx="2843808" cy="22768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1\Desktop\IMG-20171018-WA0073.jpg"/>
          <p:cNvPicPr>
            <a:picLocks noGrp="1" noChangeAspect="1" noChangeArrowheads="1"/>
          </p:cNvPicPr>
          <p:nvPr>
            <p:ph idx="1"/>
          </p:nvPr>
        </p:nvPicPr>
        <p:blipFill>
          <a:blip r:embed="rId3" cstate="print"/>
          <a:srcRect/>
          <a:stretch>
            <a:fillRect/>
          </a:stretch>
        </p:blipFill>
        <p:spPr bwMode="auto">
          <a:xfrm>
            <a:off x="539552" y="3933057"/>
            <a:ext cx="3240360" cy="2427739"/>
          </a:xfrm>
          <a:prstGeom prst="rect">
            <a:avLst/>
          </a:prstGeom>
          <a:ln>
            <a:noFill/>
          </a:ln>
          <a:effectLst>
            <a:softEdge rad="112500"/>
          </a:effectLst>
        </p:spPr>
      </p:pic>
      <p:sp>
        <p:nvSpPr>
          <p:cNvPr id="4" name="TextBox 3"/>
          <p:cNvSpPr txBox="1"/>
          <p:nvPr/>
        </p:nvSpPr>
        <p:spPr>
          <a:xfrm>
            <a:off x="1714480" y="571482"/>
            <a:ext cx="5715040" cy="584775"/>
          </a:xfrm>
          <a:prstGeom prst="rect">
            <a:avLst/>
          </a:prstGeom>
          <a:noFill/>
        </p:spPr>
        <p:txBody>
          <a:bodyPr wrap="square" rtlCol="0">
            <a:spAutoFit/>
          </a:bodyPr>
          <a:lstStyle/>
          <a:p>
            <a:pPr algn="ctr"/>
            <a:r>
              <a:rPr lang="tt-RU" sz="3200" b="1" dirty="0" smtClean="0">
                <a:latin typeface="Times New Roman" pitchFamily="18" charset="0"/>
                <a:cs typeface="Times New Roman" pitchFamily="18" charset="0"/>
              </a:rPr>
              <a:t>Хезмәтебез җимешләре</a:t>
            </a:r>
            <a:endParaRPr lang="ru-RU" sz="3200" b="1" dirty="0">
              <a:latin typeface="Times New Roman" pitchFamily="18" charset="0"/>
              <a:cs typeface="Times New Roman" pitchFamily="18" charset="0"/>
            </a:endParaRPr>
          </a:p>
        </p:txBody>
      </p:sp>
      <p:pic>
        <p:nvPicPr>
          <p:cNvPr id="1026" name="Picture 2" descr="C:\Users\яныль ДОУ\Desktop\фото гаи\DSCN6036.JPG"/>
          <p:cNvPicPr>
            <a:picLocks noChangeAspect="1" noChangeArrowheads="1"/>
          </p:cNvPicPr>
          <p:nvPr/>
        </p:nvPicPr>
        <p:blipFill>
          <a:blip r:embed="rId4" cstate="print"/>
          <a:srcRect/>
          <a:stretch>
            <a:fillRect/>
          </a:stretch>
        </p:blipFill>
        <p:spPr bwMode="auto">
          <a:xfrm>
            <a:off x="323627" y="1268759"/>
            <a:ext cx="3528295" cy="2647119"/>
          </a:xfrm>
          <a:prstGeom prst="rect">
            <a:avLst/>
          </a:prstGeom>
          <a:ln>
            <a:noFill/>
          </a:ln>
          <a:effectLst>
            <a:softEdge rad="112500"/>
          </a:effectLst>
        </p:spPr>
      </p:pic>
      <p:pic>
        <p:nvPicPr>
          <p:cNvPr id="1027" name="Picture 3" descr="C:\Users\яныль ДОУ\Desktop\фото гаи\DSCN6032.JPG"/>
          <p:cNvPicPr>
            <a:picLocks noChangeAspect="1" noChangeArrowheads="1"/>
          </p:cNvPicPr>
          <p:nvPr/>
        </p:nvPicPr>
        <p:blipFill>
          <a:blip r:embed="rId5" cstate="print"/>
          <a:srcRect/>
          <a:stretch>
            <a:fillRect/>
          </a:stretch>
        </p:blipFill>
        <p:spPr bwMode="auto">
          <a:xfrm>
            <a:off x="4716016" y="1142655"/>
            <a:ext cx="3600400" cy="2701217"/>
          </a:xfrm>
          <a:prstGeom prst="rect">
            <a:avLst/>
          </a:prstGeom>
          <a:ln>
            <a:noFill/>
          </a:ln>
          <a:effectLst>
            <a:softEdge rad="112500"/>
          </a:effectLst>
        </p:spPr>
      </p:pic>
      <p:pic>
        <p:nvPicPr>
          <p:cNvPr id="1028" name="Picture 4" descr="C:\Users\яныль ДОУ\мультфильмы Света\Мультики\экология дополн\DSCN6041.JPG"/>
          <p:cNvPicPr>
            <a:picLocks noChangeAspect="1" noChangeArrowheads="1"/>
          </p:cNvPicPr>
          <p:nvPr/>
        </p:nvPicPr>
        <p:blipFill>
          <a:blip r:embed="rId6" cstate="print"/>
          <a:srcRect/>
          <a:stretch>
            <a:fillRect/>
          </a:stretch>
        </p:blipFill>
        <p:spPr bwMode="auto">
          <a:xfrm>
            <a:off x="4860034" y="3933057"/>
            <a:ext cx="3265041" cy="2449612"/>
          </a:xfrm>
          <a:prstGeom prst="rect">
            <a:avLst/>
          </a:prstGeom>
          <a:ln>
            <a:noFill/>
          </a:ln>
          <a:effectLst>
            <a:softEdge rad="112500"/>
          </a:effectLst>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tt-RU" sz="2800" b="1" dirty="0" smtClean="0">
                <a:latin typeface="Times New Roman" pitchFamily="18" charset="0"/>
                <a:cs typeface="Times New Roman" pitchFamily="18" charset="0"/>
              </a:rPr>
              <a:t>Мәктәпкәчә яшьтән балаларның башлангыч һөнәр үзләштерүдә үзбилгеләнүләре</a:t>
            </a:r>
            <a:endParaRPr lang="ru-RU" sz="2800" b="1" dirty="0">
              <a:latin typeface="Times New Roman" pitchFamily="18" charset="0"/>
              <a:cs typeface="Times New Roman" pitchFamily="18" charset="0"/>
            </a:endParaRPr>
          </a:p>
        </p:txBody>
      </p:sp>
      <p:pic>
        <p:nvPicPr>
          <p:cNvPr id="4" name="Picture 4"/>
          <p:cNvPicPr>
            <a:picLocks noGrp="1" noChangeAspect="1" noChangeArrowheads="1"/>
          </p:cNvPicPr>
          <p:nvPr>
            <p:ph idx="1"/>
          </p:nvPr>
        </p:nvPicPr>
        <p:blipFill>
          <a:blip r:embed="rId3" cstate="print"/>
          <a:srcRect/>
          <a:stretch>
            <a:fillRect/>
          </a:stretch>
        </p:blipFill>
        <p:spPr bwMode="auto">
          <a:xfrm>
            <a:off x="4714877" y="1428738"/>
            <a:ext cx="3071835" cy="23967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descr="C:\Users\1\Desktop\IMG_20180122_112243.jpg"/>
          <p:cNvPicPr>
            <a:picLocks noChangeAspect="1" noChangeArrowheads="1"/>
          </p:cNvPicPr>
          <p:nvPr/>
        </p:nvPicPr>
        <p:blipFill>
          <a:blip r:embed="rId4" cstate="print"/>
          <a:srcRect/>
          <a:stretch>
            <a:fillRect/>
          </a:stretch>
        </p:blipFill>
        <p:spPr bwMode="auto">
          <a:xfrm>
            <a:off x="690536" y="1428737"/>
            <a:ext cx="3167053" cy="23752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descr="C:\Users\1\Desktop\IMG_20180122_111036.jpg"/>
          <p:cNvPicPr>
            <a:picLocks noChangeAspect="1" noChangeArrowheads="1"/>
          </p:cNvPicPr>
          <p:nvPr/>
        </p:nvPicPr>
        <p:blipFill>
          <a:blip r:embed="rId5" cstate="print"/>
          <a:srcRect/>
          <a:stretch>
            <a:fillRect/>
          </a:stretch>
        </p:blipFill>
        <p:spPr bwMode="auto">
          <a:xfrm>
            <a:off x="285721" y="4143380"/>
            <a:ext cx="2214579" cy="240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9" name="Picture 5" descr="C:\Users\1\Desktop\IMG_20180122_111212.jpg"/>
          <p:cNvPicPr>
            <a:picLocks noChangeAspect="1" noChangeArrowheads="1"/>
          </p:cNvPicPr>
          <p:nvPr/>
        </p:nvPicPr>
        <p:blipFill>
          <a:blip r:embed="rId6" cstate="print"/>
          <a:srcRect/>
          <a:stretch>
            <a:fillRect/>
          </a:stretch>
        </p:blipFill>
        <p:spPr bwMode="auto">
          <a:xfrm>
            <a:off x="6429390" y="4143380"/>
            <a:ext cx="2143140" cy="240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Picture 3" descr="C:\Users\1\Desktop\IMG_20180122_111643.jpg"/>
          <p:cNvPicPr>
            <a:picLocks noChangeAspect="1" noChangeArrowheads="1"/>
          </p:cNvPicPr>
          <p:nvPr/>
        </p:nvPicPr>
        <p:blipFill>
          <a:blip r:embed="rId7" cstate="print"/>
          <a:srcRect/>
          <a:stretch>
            <a:fillRect/>
          </a:stretch>
        </p:blipFill>
        <p:spPr bwMode="auto">
          <a:xfrm>
            <a:off x="2857488" y="4214818"/>
            <a:ext cx="3143272" cy="23574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sz="1600" b="1" dirty="0" smtClean="0">
                <a:latin typeface="Times New Roman" pitchFamily="18" charset="0"/>
                <a:cs typeface="Times New Roman" pitchFamily="18" charset="0"/>
              </a:rPr>
              <a:t>Әти- әниләр белән берлектә  уздырылган “Баланы хезмәткә һәм беренчел һөнәр үзләштерүгә минем керткән өлешем” дип исемләнгән анкета ярдәмендә, балаларның беренчел һөнәр үзләштерүдә үзбилгеләнүләре</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85000" lnSpcReduction="20000"/>
          </a:bodyPr>
          <a:lstStyle/>
          <a:p>
            <a:pPr>
              <a:buNone/>
            </a:pPr>
            <a:r>
              <a:rPr lang="tt-RU" sz="1200" dirty="0" smtClean="0">
                <a:latin typeface="Times New Roman" pitchFamily="18" charset="0"/>
                <a:cs typeface="Times New Roman" pitchFamily="18" charset="0"/>
              </a:rPr>
              <a:t>Катнаштылар:</a:t>
            </a:r>
            <a:endParaRPr lang="ru-RU" sz="1200" dirty="0" smtClean="0">
              <a:latin typeface="Times New Roman" pitchFamily="18" charset="0"/>
              <a:cs typeface="Times New Roman" pitchFamily="18" charset="0"/>
            </a:endParaRPr>
          </a:p>
          <a:p>
            <a:pPr>
              <a:buNone/>
            </a:pPr>
            <a:r>
              <a:rPr lang="tt-RU" sz="1200" dirty="0" smtClean="0">
                <a:latin typeface="Times New Roman" pitchFamily="18" charset="0"/>
                <a:cs typeface="Times New Roman" pitchFamily="18" charset="0"/>
              </a:rPr>
              <a:t>Әти- әниләр – 20;</a:t>
            </a:r>
            <a:endParaRPr lang="ru-RU" sz="1200" dirty="0" smtClean="0">
              <a:latin typeface="Times New Roman" pitchFamily="18" charset="0"/>
              <a:cs typeface="Times New Roman" pitchFamily="18" charset="0"/>
            </a:endParaRPr>
          </a:p>
          <a:p>
            <a:pPr>
              <a:buNone/>
            </a:pPr>
            <a:r>
              <a:rPr lang="tt-RU" sz="1200" dirty="0" smtClean="0">
                <a:latin typeface="Times New Roman" pitchFamily="18" charset="0"/>
                <a:cs typeface="Times New Roman" pitchFamily="18" charset="0"/>
              </a:rPr>
              <a:t>Балалар – 20.</a:t>
            </a:r>
            <a:endParaRPr lang="ru-RU" sz="1400" dirty="0" smtClean="0">
              <a:latin typeface="Times New Roman" pitchFamily="18" charset="0"/>
              <a:cs typeface="Times New Roman" pitchFamily="18" charset="0"/>
            </a:endParaRPr>
          </a:p>
          <a:p>
            <a:pPr algn="ctr">
              <a:buNone/>
            </a:pPr>
            <a:r>
              <a:rPr lang="tt-RU" sz="1400" b="1" dirty="0" smtClean="0">
                <a:latin typeface="Times New Roman" pitchFamily="18" charset="0"/>
                <a:cs typeface="Times New Roman" pitchFamily="18" charset="0"/>
              </a:rPr>
              <a:t>Анкета нәтиҗәләре буенча балаларның үзбилгеләнүләре түбәндәгечә:</a:t>
            </a:r>
          </a:p>
          <a:p>
            <a:pPr algn="ctr">
              <a:buNone/>
            </a:pPr>
            <a:endParaRPr lang="tt-RU" sz="900" b="1" dirty="0" smtClean="0">
              <a:latin typeface="Times New Roman" pitchFamily="18" charset="0"/>
              <a:cs typeface="Times New Roman" pitchFamily="18" charset="0"/>
            </a:endParaRPr>
          </a:p>
          <a:p>
            <a:pPr algn="ctr">
              <a:buNone/>
            </a:pPr>
            <a:endParaRPr lang="tt-RU" sz="900" b="1" dirty="0" smtClean="0">
              <a:latin typeface="Times New Roman" pitchFamily="18" charset="0"/>
              <a:cs typeface="Times New Roman" pitchFamily="18" charset="0"/>
            </a:endParaRPr>
          </a:p>
          <a:p>
            <a:pPr algn="ctr">
              <a:buNone/>
            </a:pPr>
            <a:r>
              <a:rPr lang="tt-RU" sz="900" b="1" dirty="0" smtClean="0">
                <a:solidFill>
                  <a:schemeClr val="lt1"/>
                </a:solidFill>
                <a:latin typeface="Times New Roman" pitchFamily="18" charset="0"/>
                <a:cs typeface="Times New Roman" pitchFamily="18" charset="0"/>
              </a:rPr>
              <a:t>Һөнәр сайлау группалары</a:t>
            </a:r>
            <a:endParaRPr lang="ru-RU" sz="900" dirty="0" smtClean="0">
              <a:latin typeface="Times New Roman" pitchFamily="18" charset="0"/>
              <a:cs typeface="Times New Roman" pitchFamily="18" charset="0"/>
            </a:endParaRPr>
          </a:p>
          <a:p>
            <a:pPr algn="ctr">
              <a:buNone/>
            </a:pPr>
            <a:endParaRPr lang="tt-RU" sz="900" b="1" dirty="0" smtClean="0">
              <a:latin typeface="Times New Roman" pitchFamily="18" charset="0"/>
              <a:cs typeface="Times New Roman" pitchFamily="18" charset="0"/>
            </a:endParaRPr>
          </a:p>
          <a:p>
            <a:pPr algn="ctr">
              <a:buNone/>
            </a:pPr>
            <a:endParaRPr lang="tt-RU" sz="900" b="1" dirty="0" smtClean="0">
              <a:latin typeface="Times New Roman" pitchFamily="18" charset="0"/>
              <a:cs typeface="Times New Roman" pitchFamily="18" charset="0"/>
            </a:endParaRPr>
          </a:p>
          <a:p>
            <a:pPr algn="ctr">
              <a:buNone/>
            </a:pPr>
            <a:endParaRPr lang="tt-RU" sz="900" b="1" dirty="0" smtClean="0">
              <a:latin typeface="Times New Roman" pitchFamily="18" charset="0"/>
              <a:cs typeface="Times New Roman" pitchFamily="18" charset="0"/>
            </a:endParaRPr>
          </a:p>
          <a:p>
            <a:pPr algn="ctr">
              <a:buNone/>
            </a:pPr>
            <a:endParaRPr lang="tt-RU" sz="900" b="1" dirty="0" smtClean="0">
              <a:latin typeface="Times New Roman" pitchFamily="18" charset="0"/>
              <a:cs typeface="Times New Roman" pitchFamily="18" charset="0"/>
            </a:endParaRPr>
          </a:p>
          <a:p>
            <a:pPr algn="ctr">
              <a:buNone/>
            </a:pPr>
            <a:endParaRPr lang="tt-RU" sz="900" b="1" dirty="0" smtClean="0">
              <a:latin typeface="Times New Roman" pitchFamily="18" charset="0"/>
              <a:cs typeface="Times New Roman" pitchFamily="18" charset="0"/>
            </a:endParaRPr>
          </a:p>
          <a:p>
            <a:pPr algn="ctr">
              <a:buNone/>
            </a:pPr>
            <a:endParaRPr lang="tt-RU" sz="800" dirty="0" smtClean="0"/>
          </a:p>
          <a:p>
            <a:pPr fontAlgn="t"/>
            <a:endParaRPr lang="ru-RU" sz="800" b="1" dirty="0" smtClean="0"/>
          </a:p>
          <a:p>
            <a:pPr fontAlgn="t"/>
            <a:endParaRPr lang="ru-RU" sz="800" b="1" dirty="0" smtClean="0"/>
          </a:p>
          <a:p>
            <a:pPr fontAlgn="t"/>
            <a:endParaRPr lang="ru-RU" sz="800" dirty="0" smtClean="0"/>
          </a:p>
          <a:p>
            <a:pPr fontAlgn="t"/>
            <a:endParaRPr lang="ru-RU" sz="800" dirty="0" smtClean="0"/>
          </a:p>
          <a:p>
            <a:pPr fontAlgn="t"/>
            <a:endParaRPr lang="ru-RU" sz="800" dirty="0" smtClean="0"/>
          </a:p>
          <a:p>
            <a:pPr fontAlgn="t"/>
            <a:endParaRPr lang="ru-RU" sz="800" dirty="0" smtClean="0"/>
          </a:p>
          <a:p>
            <a:pPr fontAlgn="t"/>
            <a:endParaRPr lang="ru-RU" sz="800" dirty="0" smtClean="0"/>
          </a:p>
          <a:p>
            <a:pPr fontAlgn="t"/>
            <a:endParaRPr lang="ru-RU" sz="800" dirty="0" smtClean="0"/>
          </a:p>
          <a:p>
            <a:pPr>
              <a:buNone/>
            </a:pPr>
            <a:endParaRPr lang="tt-RU" sz="800" dirty="0" smtClean="0"/>
          </a:p>
          <a:p>
            <a:pPr>
              <a:buNone/>
            </a:pPr>
            <a:endParaRPr lang="tt-RU" sz="800" dirty="0" smtClean="0"/>
          </a:p>
          <a:p>
            <a:pPr>
              <a:buNone/>
            </a:pPr>
            <a:endParaRPr lang="tt-RU" sz="800" dirty="0" smtClean="0"/>
          </a:p>
          <a:p>
            <a:pPr>
              <a:buNone/>
            </a:pPr>
            <a:endParaRPr lang="ru-RU" sz="800" dirty="0" smtClean="0"/>
          </a:p>
          <a:p>
            <a:pPr>
              <a:buNone/>
            </a:pPr>
            <a:endParaRPr lang="tt-RU" sz="1200" b="1" dirty="0" smtClean="0">
              <a:latin typeface="Times New Roman" pitchFamily="18" charset="0"/>
              <a:cs typeface="Times New Roman" pitchFamily="18" charset="0"/>
            </a:endParaRPr>
          </a:p>
          <a:p>
            <a:pPr>
              <a:buNone/>
            </a:pPr>
            <a:r>
              <a:rPr lang="tt-RU" sz="1200" b="1" dirty="0" smtClean="0">
                <a:latin typeface="Times New Roman" pitchFamily="18" charset="0"/>
                <a:cs typeface="Times New Roman" pitchFamily="18" charset="0"/>
              </a:rPr>
              <a:t>Кеше- табигать. </a:t>
            </a:r>
            <a:r>
              <a:rPr lang="tt-RU" sz="1200" dirty="0" smtClean="0">
                <a:latin typeface="Times New Roman" pitchFamily="18" charset="0"/>
                <a:cs typeface="Times New Roman" pitchFamily="18" charset="0"/>
              </a:rPr>
              <a:t>Әлеге юнәлеш буенча тере һәм тере булмаган табигать белән эш иткән, кызыксынган һөнәр ияләре, мисал өчен, биолог, географ, геолог, математик, физик, химик  һәм башка төгәл фәннәр өлкәсенә караган һөнәр ияләре  керә.</a:t>
            </a:r>
            <a:endParaRPr lang="ru-RU" sz="1200" dirty="0" smtClean="0">
              <a:latin typeface="Times New Roman" pitchFamily="18" charset="0"/>
              <a:cs typeface="Times New Roman" pitchFamily="18" charset="0"/>
            </a:endParaRPr>
          </a:p>
          <a:p>
            <a:pPr>
              <a:buNone/>
            </a:pPr>
            <a:r>
              <a:rPr lang="tt-RU" sz="1200" b="1" dirty="0" smtClean="0">
                <a:latin typeface="Times New Roman" pitchFamily="18" charset="0"/>
                <a:cs typeface="Times New Roman" pitchFamily="18" charset="0"/>
              </a:rPr>
              <a:t>Кеше – техника.  </a:t>
            </a:r>
            <a:r>
              <a:rPr lang="tt-RU" sz="1200" dirty="0" smtClean="0">
                <a:latin typeface="Times New Roman" pitchFamily="18" charset="0"/>
                <a:cs typeface="Times New Roman" pitchFamily="18" charset="0"/>
              </a:rPr>
              <a:t>Әлеге группага  төрле хезмәт эшчәнлегенә караган, техника белән эш иткән, кулланган, конструкторлаштырган һөнәр ияләре керә. Мисал өчен, инженер, оператор, машинист, механизатор, сварчик һ.б.</a:t>
            </a:r>
            <a:endParaRPr lang="ru-RU" sz="1200" dirty="0" smtClean="0">
              <a:latin typeface="Times New Roman" pitchFamily="18" charset="0"/>
              <a:cs typeface="Times New Roman" pitchFamily="18" charset="0"/>
            </a:endParaRPr>
          </a:p>
          <a:p>
            <a:pPr>
              <a:buNone/>
            </a:pPr>
            <a:r>
              <a:rPr lang="tt-RU" sz="1200" b="1" dirty="0" smtClean="0">
                <a:latin typeface="Times New Roman" pitchFamily="18" charset="0"/>
                <a:cs typeface="Times New Roman" pitchFamily="18" charset="0"/>
              </a:rPr>
              <a:t>Кеше – кеше. </a:t>
            </a:r>
            <a:r>
              <a:rPr lang="tt-RU" sz="1200" dirty="0" smtClean="0">
                <a:latin typeface="Times New Roman" pitchFamily="18" charset="0"/>
                <a:cs typeface="Times New Roman" pitchFamily="18" charset="0"/>
              </a:rPr>
              <a:t>Бу өлкәгә  кеше белән тыгыз бәйләнгән  барлык һөнәр ияләре дә керә. Мисал өчен, политик, педагог, психолог, медицина хезмәткәре, эшмәкәрләр , дин әһелләре  һәм башкалар  белән эш итүчеләр.</a:t>
            </a:r>
            <a:endParaRPr lang="ru-RU" sz="1200" dirty="0" smtClean="0">
              <a:latin typeface="Times New Roman" pitchFamily="18" charset="0"/>
              <a:cs typeface="Times New Roman" pitchFamily="18" charset="0"/>
            </a:endParaRPr>
          </a:p>
          <a:p>
            <a:pPr>
              <a:buNone/>
            </a:pPr>
            <a:r>
              <a:rPr lang="tt-RU" sz="1200" b="1" dirty="0" smtClean="0">
                <a:latin typeface="Times New Roman" pitchFamily="18" charset="0"/>
                <a:cs typeface="Times New Roman" pitchFamily="18" charset="0"/>
              </a:rPr>
              <a:t>Кеше- билге системасы.  </a:t>
            </a:r>
            <a:r>
              <a:rPr lang="tt-RU" sz="1200" dirty="0" smtClean="0">
                <a:latin typeface="Times New Roman" pitchFamily="18" charset="0"/>
                <a:cs typeface="Times New Roman" pitchFamily="18" charset="0"/>
              </a:rPr>
              <a:t>Әлеге группага төрле билге системасын булдыруга,  өйрәнүгә һәм куллануга юнәлдерелгән һөнәр ияләре керә. Мисал өчен, лингвистика, математик программалар ясау.</a:t>
            </a:r>
            <a:endParaRPr lang="ru-RU" sz="1200" dirty="0" smtClean="0">
              <a:latin typeface="Times New Roman" pitchFamily="18" charset="0"/>
              <a:cs typeface="Times New Roman" pitchFamily="18" charset="0"/>
            </a:endParaRPr>
          </a:p>
          <a:p>
            <a:pPr>
              <a:buNone/>
            </a:pPr>
            <a:r>
              <a:rPr lang="tt-RU" sz="1200" b="1" dirty="0" smtClean="0">
                <a:latin typeface="Times New Roman" pitchFamily="18" charset="0"/>
                <a:cs typeface="Times New Roman" pitchFamily="18" charset="0"/>
              </a:rPr>
              <a:t>Кеше – иҗади образ. </a:t>
            </a:r>
            <a:r>
              <a:rPr lang="tt-RU" sz="1200" dirty="0" smtClean="0">
                <a:latin typeface="Times New Roman" pitchFamily="18" charset="0"/>
                <a:cs typeface="Times New Roman" pitchFamily="18" charset="0"/>
              </a:rPr>
              <a:t> Бу өлкәгә  төрле әдәби, иҗади хезмәткә караган һөнәр ияләре керә. Мисал өчен, әдәбият, музыка, театр, рәсем иҗаты.</a:t>
            </a:r>
            <a:endParaRPr lang="ru-RU" sz="1200" dirty="0" smtClean="0">
              <a:latin typeface="Times New Roman" pitchFamily="18" charset="0"/>
              <a:cs typeface="Times New Roman" pitchFamily="18" charset="0"/>
            </a:endParaRPr>
          </a:p>
          <a:p>
            <a:endParaRPr lang="ru-RU" sz="1400" dirty="0"/>
          </a:p>
        </p:txBody>
      </p:sp>
      <p:sp>
        <p:nvSpPr>
          <p:cNvPr id="4" name="Прямоугольник 3"/>
          <p:cNvSpPr/>
          <p:nvPr/>
        </p:nvSpPr>
        <p:spPr>
          <a:xfrm>
            <a:off x="2286000" y="2551837"/>
            <a:ext cx="4572000" cy="369332"/>
          </a:xfrm>
          <a:prstGeom prst="rect">
            <a:avLst/>
          </a:prstGeom>
        </p:spPr>
        <p:txBody>
          <a:bodyPr>
            <a:spAutoFit/>
          </a:bodyPr>
          <a:lstStyle/>
          <a:p>
            <a:endParaRPr lang="ru-RU" dirty="0"/>
          </a:p>
        </p:txBody>
      </p:sp>
      <p:graphicFrame>
        <p:nvGraphicFramePr>
          <p:cNvPr id="5" name="Таблица 4"/>
          <p:cNvGraphicFramePr>
            <a:graphicFrameLocks noGrp="1"/>
          </p:cNvGraphicFramePr>
          <p:nvPr/>
        </p:nvGraphicFramePr>
        <p:xfrm>
          <a:off x="635563" y="2294874"/>
          <a:ext cx="7872876" cy="1867927"/>
        </p:xfrm>
        <a:graphic>
          <a:graphicData uri="http://schemas.openxmlformats.org/drawingml/2006/table">
            <a:tbl>
              <a:tblPr firstRow="1" bandRow="1">
                <a:tableStyleId>{5C22544A-7EE6-4342-B048-85BDC9FD1C3A}</a:tableStyleId>
              </a:tblPr>
              <a:tblGrid>
                <a:gridCol w="2624292"/>
                <a:gridCol w="2624292"/>
                <a:gridCol w="2624292"/>
              </a:tblGrid>
              <a:tr h="58293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t-RU" sz="1400" b="1" kern="1200" dirty="0" smtClean="0">
                          <a:solidFill>
                            <a:schemeClr val="lt1"/>
                          </a:solidFill>
                          <a:latin typeface="Times New Roman" pitchFamily="18" charset="0"/>
                          <a:ea typeface="+mn-ea"/>
                          <a:cs typeface="Times New Roman" pitchFamily="18" charset="0"/>
                        </a:rPr>
                        <a:t>Һөнәр сайлау группалары</a:t>
                      </a:r>
                      <a:endParaRPr lang="ru-RU" sz="1400" dirty="0" smtClean="0">
                        <a:latin typeface="Times New Roman" pitchFamily="18" charset="0"/>
                        <a:cs typeface="Times New Roman" pitchFamily="18" charset="0"/>
                      </a:endParaRPr>
                    </a:p>
                    <a:p>
                      <a:endParaRPr lang="ru-RU" sz="1800" dirty="0"/>
                    </a:p>
                  </a:txBody>
                  <a:tcPr/>
                </a:tc>
                <a:tc hMerge="1">
                  <a:txBody>
                    <a:bodyPr/>
                    <a:lstStyle/>
                    <a:p>
                      <a:endParaRPr lang="ru-RU" dirty="0"/>
                    </a:p>
                  </a:txBody>
                  <a:tcPr/>
                </a:tc>
                <a:tc hMerge="1">
                  <a:txBody>
                    <a:bodyPr/>
                    <a:lstStyle/>
                    <a:p>
                      <a:endParaRPr lang="ru-RU" dirty="0"/>
                    </a:p>
                  </a:txBody>
                  <a:tcPr/>
                </a:tc>
              </a:tr>
              <a:tr h="210312">
                <a:tc>
                  <a:txBody>
                    <a:bodyPr/>
                    <a:lstStyle/>
                    <a:p>
                      <a:pPr>
                        <a:lnSpc>
                          <a:spcPct val="115000"/>
                        </a:lnSpc>
                        <a:spcAft>
                          <a:spcPts val="0"/>
                        </a:spcAft>
                      </a:pPr>
                      <a:r>
                        <a:rPr lang="tt-RU" sz="1200" dirty="0">
                          <a:latin typeface="Times New Roman" pitchFamily="18" charset="0"/>
                          <a:ea typeface="Calibri"/>
                          <a:cs typeface="Times New Roman" pitchFamily="18" charset="0"/>
                        </a:rPr>
                        <a:t>Кеше- табигать</a:t>
                      </a:r>
                      <a:endParaRPr lang="ru-RU" sz="12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tt-RU" sz="1200" dirty="0">
                          <a:latin typeface="Times New Roman" pitchFamily="18" charset="0"/>
                          <a:ea typeface="Calibri"/>
                          <a:cs typeface="Times New Roman" pitchFamily="18" charset="0"/>
                        </a:rPr>
                        <a:t>25%</a:t>
                      </a:r>
                      <a:endParaRPr lang="ru-RU" sz="12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tt-RU" sz="1200">
                          <a:latin typeface="Times New Roman" pitchFamily="18" charset="0"/>
                          <a:ea typeface="Calibri"/>
                          <a:cs typeface="Times New Roman" pitchFamily="18" charset="0"/>
                        </a:rPr>
                        <a:t>5 бала</a:t>
                      </a:r>
                      <a:endParaRPr lang="ru-RU" sz="1200">
                        <a:latin typeface="Times New Roman" pitchFamily="18" charset="0"/>
                        <a:ea typeface="Calibri"/>
                        <a:cs typeface="Times New Roman" pitchFamily="18" charset="0"/>
                      </a:endParaRPr>
                    </a:p>
                  </a:txBody>
                  <a:tcPr marL="68580" marR="68580" marT="0" marB="0"/>
                </a:tc>
              </a:tr>
              <a:tr h="210312">
                <a:tc>
                  <a:txBody>
                    <a:bodyPr/>
                    <a:lstStyle/>
                    <a:p>
                      <a:pPr>
                        <a:lnSpc>
                          <a:spcPct val="115000"/>
                        </a:lnSpc>
                        <a:spcAft>
                          <a:spcPts val="0"/>
                        </a:spcAft>
                      </a:pPr>
                      <a:r>
                        <a:rPr lang="tt-RU" sz="1200" dirty="0">
                          <a:latin typeface="Times New Roman" pitchFamily="18" charset="0"/>
                          <a:ea typeface="Calibri"/>
                          <a:cs typeface="Times New Roman" pitchFamily="18" charset="0"/>
                        </a:rPr>
                        <a:t>Кеше- техника</a:t>
                      </a:r>
                      <a:endParaRPr lang="ru-RU" sz="12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tt-RU" sz="1200" dirty="0">
                          <a:latin typeface="Times New Roman" pitchFamily="18" charset="0"/>
                          <a:ea typeface="Calibri"/>
                          <a:cs typeface="Times New Roman" pitchFamily="18" charset="0"/>
                        </a:rPr>
                        <a:t>35%</a:t>
                      </a:r>
                      <a:endParaRPr lang="ru-RU" sz="12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tt-RU" sz="1200">
                          <a:latin typeface="Times New Roman" pitchFamily="18" charset="0"/>
                          <a:ea typeface="Calibri"/>
                          <a:cs typeface="Times New Roman" pitchFamily="18" charset="0"/>
                        </a:rPr>
                        <a:t>7 бала</a:t>
                      </a:r>
                      <a:endParaRPr lang="ru-RU" sz="1200">
                        <a:latin typeface="Times New Roman" pitchFamily="18" charset="0"/>
                        <a:ea typeface="Calibri"/>
                        <a:cs typeface="Times New Roman" pitchFamily="18" charset="0"/>
                      </a:endParaRPr>
                    </a:p>
                  </a:txBody>
                  <a:tcPr marL="68580" marR="68580" marT="0" marB="0"/>
                </a:tc>
              </a:tr>
              <a:tr h="210312">
                <a:tc>
                  <a:txBody>
                    <a:bodyPr/>
                    <a:lstStyle/>
                    <a:p>
                      <a:pPr>
                        <a:lnSpc>
                          <a:spcPct val="115000"/>
                        </a:lnSpc>
                        <a:spcAft>
                          <a:spcPts val="0"/>
                        </a:spcAft>
                      </a:pPr>
                      <a:r>
                        <a:rPr lang="tt-RU" sz="1200" dirty="0">
                          <a:latin typeface="Times New Roman" pitchFamily="18" charset="0"/>
                          <a:ea typeface="Calibri"/>
                          <a:cs typeface="Times New Roman" pitchFamily="18" charset="0"/>
                        </a:rPr>
                        <a:t>Кеше-кеше</a:t>
                      </a:r>
                      <a:endParaRPr lang="ru-RU" sz="12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tt-RU" sz="1200" dirty="0">
                          <a:latin typeface="Times New Roman" pitchFamily="18" charset="0"/>
                          <a:ea typeface="Calibri"/>
                          <a:cs typeface="Times New Roman" pitchFamily="18" charset="0"/>
                        </a:rPr>
                        <a:t>15%</a:t>
                      </a:r>
                      <a:endParaRPr lang="ru-RU" sz="12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tt-RU" sz="1200">
                          <a:latin typeface="Times New Roman" pitchFamily="18" charset="0"/>
                          <a:ea typeface="Calibri"/>
                          <a:cs typeface="Times New Roman" pitchFamily="18" charset="0"/>
                        </a:rPr>
                        <a:t>3 бала</a:t>
                      </a:r>
                      <a:endParaRPr lang="ru-RU" sz="1200">
                        <a:latin typeface="Times New Roman" pitchFamily="18" charset="0"/>
                        <a:ea typeface="Calibri"/>
                        <a:cs typeface="Times New Roman" pitchFamily="18" charset="0"/>
                      </a:endParaRPr>
                    </a:p>
                  </a:txBody>
                  <a:tcPr marL="68580" marR="68580" marT="0" marB="0"/>
                </a:tc>
              </a:tr>
              <a:tr h="420624">
                <a:tc>
                  <a:txBody>
                    <a:bodyPr/>
                    <a:lstStyle/>
                    <a:p>
                      <a:pPr>
                        <a:lnSpc>
                          <a:spcPct val="115000"/>
                        </a:lnSpc>
                        <a:spcAft>
                          <a:spcPts val="0"/>
                        </a:spcAft>
                      </a:pPr>
                      <a:r>
                        <a:rPr lang="tt-RU" sz="1200" dirty="0">
                          <a:latin typeface="Times New Roman" pitchFamily="18" charset="0"/>
                          <a:ea typeface="Calibri"/>
                          <a:cs typeface="Times New Roman" pitchFamily="18" charset="0"/>
                        </a:rPr>
                        <a:t>Кеше- билге системасы</a:t>
                      </a:r>
                      <a:endParaRPr lang="ru-RU" sz="12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tt-RU" sz="1200" dirty="0">
                          <a:latin typeface="Times New Roman" pitchFamily="18" charset="0"/>
                          <a:ea typeface="Calibri"/>
                          <a:cs typeface="Times New Roman" pitchFamily="18" charset="0"/>
                        </a:rPr>
                        <a:t>0%</a:t>
                      </a:r>
                      <a:endParaRPr lang="ru-RU" sz="12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tt-RU" sz="1200" dirty="0">
                          <a:latin typeface="Times New Roman" pitchFamily="18" charset="0"/>
                          <a:ea typeface="Calibri"/>
                          <a:cs typeface="Times New Roman" pitchFamily="18" charset="0"/>
                        </a:rPr>
                        <a:t>-</a:t>
                      </a:r>
                      <a:endParaRPr lang="ru-RU" sz="1200" dirty="0">
                        <a:latin typeface="Times New Roman" pitchFamily="18" charset="0"/>
                        <a:ea typeface="Calibri"/>
                        <a:cs typeface="Times New Roman" pitchFamily="18" charset="0"/>
                      </a:endParaRPr>
                    </a:p>
                  </a:txBody>
                  <a:tcPr marL="68580" marR="68580" marT="0" marB="0"/>
                </a:tc>
              </a:tr>
              <a:tr h="233437">
                <a:tc>
                  <a:txBody>
                    <a:bodyPr/>
                    <a:lstStyle/>
                    <a:p>
                      <a:pPr>
                        <a:lnSpc>
                          <a:spcPct val="115000"/>
                        </a:lnSpc>
                        <a:spcAft>
                          <a:spcPts val="0"/>
                        </a:spcAft>
                      </a:pPr>
                      <a:r>
                        <a:rPr lang="tt-RU" sz="1200" dirty="0">
                          <a:latin typeface="Times New Roman" pitchFamily="18" charset="0"/>
                          <a:ea typeface="Calibri"/>
                          <a:cs typeface="Times New Roman" pitchFamily="18" charset="0"/>
                        </a:rPr>
                        <a:t>Кеше- иҗади образ</a:t>
                      </a:r>
                      <a:endParaRPr lang="ru-RU" sz="12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tt-RU" sz="1200" dirty="0">
                          <a:latin typeface="Times New Roman" pitchFamily="18" charset="0"/>
                          <a:ea typeface="Calibri"/>
                          <a:cs typeface="Times New Roman" pitchFamily="18" charset="0"/>
                        </a:rPr>
                        <a:t>25%</a:t>
                      </a:r>
                      <a:endParaRPr lang="ru-RU" sz="12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tt-RU" sz="1200" dirty="0">
                          <a:latin typeface="Times New Roman" pitchFamily="18" charset="0"/>
                          <a:ea typeface="Calibri"/>
                          <a:cs typeface="Times New Roman" pitchFamily="18" charset="0"/>
                        </a:rPr>
                        <a:t>5бала</a:t>
                      </a:r>
                      <a:endParaRPr lang="ru-RU" sz="1200" dirty="0">
                        <a:latin typeface="Times New Roman" pitchFamily="18" charset="0"/>
                        <a:ea typeface="Calibri"/>
                        <a:cs typeface="Times New Roman" pitchFamily="18" charset="0"/>
                      </a:endParaRPr>
                    </a:p>
                  </a:txBody>
                  <a:tcPr marL="68580" marR="68580" marT="0" marB="0"/>
                </a:tc>
              </a:tr>
            </a:tbl>
          </a:graphicData>
        </a:graphic>
      </p:graphicFrame>
    </p:spTree>
  </p:cSld>
  <p:clrMapOvr>
    <a:masterClrMapping/>
  </p:clrMapOvr>
  <p:transition spd="slow">
    <p:wheel spokes="8"/>
    <p:sndAc>
      <p:stSnd>
        <p:snd r:embed="rId2" name="chimes.wav"/>
      </p:stSnd>
    </p:sndAc>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1494</TotalTime>
  <Words>448</Words>
  <Application>Microsoft Office PowerPoint</Application>
  <PresentationFormat>Экран (4:3)</PresentationFormat>
  <Paragraphs>87</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Слайд 1</vt:lpstr>
      <vt:lpstr>   Методик тема:  “Һөнәрләр аша хезмәткә хөрмәт тәрбияләү”  Балаларга хезмәт тәрбиясе бирүнең максаты </vt:lpstr>
      <vt:lpstr>Хезмәт тәрбиясенең  бурычлары </vt:lpstr>
      <vt:lpstr>Балаларның иң беренче хезмәт күнекмәләре (мөстәкыйль киенү, төркемдә дежур тору, уенчыклар җыештыру, уенчыкларны юу)</vt:lpstr>
      <vt:lpstr>Слайд 5</vt:lpstr>
      <vt:lpstr>Слайд 6</vt:lpstr>
      <vt:lpstr>Слайд 7</vt:lpstr>
      <vt:lpstr>Мәктәпкәчә яшьтән балаларның башлангыч һөнәр үзләштерүдә үзбилгеләнүләре</vt:lpstr>
      <vt:lpstr>Әти- әниләр белән берлектә  уздырылган “Баланы хезмәткә һәм беренчел һөнәр үзләштерүгә минем керткән өлешем” дип исемләнгән анкета ярдәмендә, балаларның беренчел һөнәр үзләштерүдә үзбилгеләнүләре </vt:lpstr>
      <vt:lpstr>Балалар бакчасында  җир хезмәте турында әңгәмәләр, уеннар</vt:lpstr>
      <vt:lpstr>Уеннар аша һөнәрләр иленә</vt:lpstr>
      <vt:lpstr>Слайд 12</vt:lpstr>
      <vt:lpstr>Слайд 13</vt:lpstr>
      <vt:lpstr> “Эшмәкәрлектә фермер хуҗалыгы” дигән мини проект  </vt:lpstr>
      <vt:lpstr>Хыялдагы фермер хуҗалыгы</vt:lpstr>
      <vt:lpstr>Сөт чималыннан җитештерелгән ризыклар.....</vt:lpstr>
      <vt:lpstr>Слайд 17</vt:lpstr>
      <vt:lpstr>Слайд 18</vt:lpstr>
      <vt:lpstr>Игътибарыгыз  өчен рәхмәт!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Маргарита</dc:creator>
  <cp:lastModifiedBy>Сабирзянова</cp:lastModifiedBy>
  <cp:revision>119</cp:revision>
  <dcterms:created xsi:type="dcterms:W3CDTF">2015-01-06T16:26:02Z</dcterms:created>
  <dcterms:modified xsi:type="dcterms:W3CDTF">2022-08-12T20:12:54Z</dcterms:modified>
</cp:coreProperties>
</file>